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ctive Heart 달콤한 마음" pitchFamily="18" charset="-127"/>
      <p:regular r:id="rId16"/>
    </p:embeddedFont>
    <p:embeddedFont>
      <p:font typeface="맑은 고딕" panose="020B0503020000020004" pitchFamily="34" charset="-127"/>
      <p:regular r:id="rId17"/>
      <p:bold r:id="rId18"/>
    </p:embeddedFont>
    <p:embeddedFont>
      <p:font typeface="Anton" pitchFamily="2" charset="0"/>
      <p:regular r:id="rId19"/>
    </p:embeddedFont>
    <p:embeddedFont>
      <p:font typeface="Courier Prime" pitchFamily="49" charset="0"/>
      <p:regular r:id="rId20"/>
    </p:embeddedFont>
    <p:embeddedFont>
      <p:font typeface="Nunito Sans Expanded" pitchFamily="2" charset="0"/>
      <p:regular r:id="rId21"/>
    </p:embeddedFont>
    <p:embeddedFont>
      <p:font typeface="Nunito Sans Expanded Bold" pitchFamily="2" charset="0"/>
      <p:regular r:id="rId22"/>
      <p:bold r:id="rId23"/>
    </p:embeddedFont>
    <p:embeddedFont>
      <p:font typeface="Nunito Sans Expanded Medium" pitchFamily="2" charset="0"/>
      <p:regular r:id="rId24"/>
    </p:embeddedFont>
    <p:embeddedFont>
      <p:font typeface="Nunito Sans Expanded Semi-Bold" pitchFamily="2" charset="0"/>
      <p:regular r:id="rId25"/>
      <p:bold r:id="rId26"/>
    </p:embeddedFont>
    <p:embeddedFont>
      <p:font typeface="Roboto Mono" pitchFamily="49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 autoAdjust="0"/>
    <p:restoredTop sz="94626" autoAdjust="0"/>
  </p:normalViewPr>
  <p:slideViewPr>
    <p:cSldViewPr>
      <p:cViewPr varScale="1">
        <p:scale>
          <a:sx n="80" d="100"/>
          <a:sy n="80" d="100"/>
        </p:scale>
        <p:origin x="592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C5D87-EDC6-F54A-B979-3EBF838085F7}" type="datetimeFigureOut">
              <a:rPr kumimoji="1" lang="ko-KR" altLang="en-US" smtClean="0"/>
              <a:t>2024. 7. 26.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075D8-C606-4C47-AB06-C30DC1F977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3487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075D8-C606-4C47-AB06-C30DC1F977D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3056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.sv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615757" y="3441455"/>
            <a:ext cx="17056485" cy="2293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35"/>
              </a:lnSpc>
            </a:pPr>
            <a:r>
              <a:rPr lang="en-US" sz="17163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CLOSE UP</a:t>
            </a:r>
          </a:p>
        </p:txBody>
      </p:sp>
      <p:sp>
        <p:nvSpPr>
          <p:cNvPr id="6" name="Freeform 6"/>
          <p:cNvSpPr/>
          <p:nvPr/>
        </p:nvSpPr>
        <p:spPr>
          <a:xfrm>
            <a:off x="2358180" y="4165025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575306" y="4165025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884783" y="8511165"/>
            <a:ext cx="5070418" cy="344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45"/>
              </a:lnSpc>
              <a:spcBef>
                <a:spcPct val="0"/>
              </a:spcBef>
            </a:pPr>
            <a:r>
              <a:rPr lang="en-US" sz="2139" spc="314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이운호</a:t>
            </a:r>
            <a:r>
              <a:rPr lang="en-US" sz="2139" spc="314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. </a:t>
            </a:r>
            <a:r>
              <a:rPr lang="en-US" sz="2139" spc="314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이성훈</a:t>
            </a:r>
            <a:r>
              <a:rPr lang="en-US" sz="2139" spc="314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. </a:t>
            </a:r>
            <a:r>
              <a:rPr lang="en-US" sz="2139" spc="314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길보령</a:t>
            </a:r>
            <a:r>
              <a:rPr lang="en-US" sz="2139" spc="314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. </a:t>
            </a:r>
            <a:r>
              <a:rPr lang="en-US" sz="2139" spc="314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박정우</a:t>
            </a:r>
            <a:endParaRPr lang="en-US" sz="2139" spc="314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Nunito Sans Expanded Semi-Bold"/>
              <a:sym typeface="Nunito Sans Expanded Semi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718364" y="773278"/>
            <a:ext cx="3760011" cy="25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116"/>
              </a:lnSpc>
              <a:spcBef>
                <a:spcPct val="0"/>
              </a:spcBef>
            </a:pPr>
            <a:r>
              <a:rPr lang="en-US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2024.05.25 ~ 2024.07.26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998254" y="5324374"/>
            <a:ext cx="3818320" cy="820637"/>
            <a:chOff x="57404" y="466417"/>
            <a:chExt cx="5091093" cy="1094183"/>
          </a:xfrm>
        </p:grpSpPr>
        <p:sp>
          <p:nvSpPr>
            <p:cNvPr id="12" name="Freeform 12"/>
            <p:cNvSpPr/>
            <p:nvPr/>
          </p:nvSpPr>
          <p:spPr>
            <a:xfrm rot="-646737">
              <a:off x="57404" y="466417"/>
              <a:ext cx="5091093" cy="1094183"/>
            </a:xfrm>
            <a:custGeom>
              <a:avLst/>
              <a:gdLst/>
              <a:ahLst/>
              <a:cxnLst/>
              <a:rect l="l" t="t" r="r" b="b"/>
              <a:pathLst>
                <a:path w="5091093" h="1094183">
                  <a:moveTo>
                    <a:pt x="0" y="0"/>
                  </a:moveTo>
                  <a:lnTo>
                    <a:pt x="5091093" y="0"/>
                  </a:lnTo>
                  <a:lnTo>
                    <a:pt x="5091093" y="1094183"/>
                  </a:lnTo>
                  <a:lnTo>
                    <a:pt x="0" y="1094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4367" t="-175930" r="-8781" b="-423912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 rot="20953263">
              <a:off x="895063" y="642051"/>
              <a:ext cx="3402541" cy="667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2770" spc="407" dirty="0">
                  <a:solidFill>
                    <a:srgbClr val="FFFFFF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PROJECT</a:t>
              </a:r>
            </a:p>
          </p:txBody>
        </p:sp>
      </p:grpSp>
      <p:sp>
        <p:nvSpPr>
          <p:cNvPr id="14" name="TextBox 64">
            <a:extLst>
              <a:ext uri="{FF2B5EF4-FFF2-40B4-BE49-F238E27FC236}">
                <a16:creationId xmlns:a16="http://schemas.microsoft.com/office/drawing/2014/main" id="{2EE3E718-0DCA-8175-8AEE-E9FA21ADACF2}"/>
              </a:ext>
            </a:extLst>
          </p:cNvPr>
          <p:cNvSpPr txBox="1"/>
          <p:nvPr/>
        </p:nvSpPr>
        <p:spPr>
          <a:xfrm>
            <a:off x="6884783" y="5465388"/>
            <a:ext cx="4853163" cy="2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16"/>
              </a:lnSpc>
              <a:spcBef>
                <a:spcPct val="0"/>
              </a:spcBef>
            </a:pP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Close:</a:t>
            </a:r>
            <a:r>
              <a:rPr lang="ko-KR" alt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정밀한</a:t>
            </a:r>
            <a:r>
              <a:rPr lang="en-US" altLang="ko-KR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,</a:t>
            </a:r>
            <a:r>
              <a:rPr lang="ko-KR" alt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가까운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</a:t>
            </a:r>
            <a:r>
              <a:rPr lang="en-US" b="1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+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match up:</a:t>
            </a:r>
            <a:r>
              <a:rPr lang="ko-KR" alt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일치하다</a:t>
            </a:r>
            <a:endParaRPr lang="en-US" sz="1439" spc="211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Nunito Sans Expanded Semi-Bold"/>
              <a:sym typeface="Nunito Sans Expanded Semi-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>
            <a:off x="-2626987" y="6963650"/>
            <a:ext cx="23541974" cy="0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H="1">
            <a:off x="2732346" y="6178009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819396" y="3088885"/>
            <a:ext cx="3825900" cy="3089124"/>
            <a:chOff x="0" y="0"/>
            <a:chExt cx="872834" cy="7047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68741" y="4218453"/>
            <a:ext cx="3127211" cy="63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7"/>
              </a:lnSpc>
            </a:pPr>
            <a:r>
              <a:rPr lang="en-US" sz="1739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아이디어 선정 및 구체화</a:t>
            </a:r>
          </a:p>
          <a:p>
            <a:pPr marL="0" lvl="0" indent="0" algn="ctr">
              <a:lnSpc>
                <a:spcPts val="2557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기획서 작성 및 수정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741" y="3555168"/>
            <a:ext cx="3127211" cy="45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</a:pPr>
            <a:r>
              <a:rPr lang="en-US" sz="2886" spc="288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기획</a:t>
            </a:r>
          </a:p>
        </p:txBody>
      </p:sp>
      <p:sp>
        <p:nvSpPr>
          <p:cNvPr id="12" name="AutoShape 12"/>
          <p:cNvSpPr/>
          <p:nvPr/>
        </p:nvSpPr>
        <p:spPr>
          <a:xfrm flipH="1">
            <a:off x="7051697" y="6167013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5138747" y="3077889"/>
            <a:ext cx="3825900" cy="3089124"/>
            <a:chOff x="0" y="0"/>
            <a:chExt cx="872834" cy="7047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488092" y="4207457"/>
            <a:ext cx="3127211" cy="130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7"/>
              </a:lnSpc>
            </a:pPr>
            <a:r>
              <a:rPr lang="en-US" sz="17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UI </a:t>
            </a:r>
            <a:r>
              <a:rPr lang="en-US" sz="17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담당자</a:t>
            </a:r>
            <a:r>
              <a:rPr lang="en-US" sz="17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선정</a:t>
            </a:r>
            <a:endParaRPr lang="en-US" sz="1739" dirty="0">
              <a:solidFill>
                <a:srgbClr val="211F1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ctr">
              <a:lnSpc>
                <a:spcPts val="2557"/>
              </a:lnSpc>
            </a:pPr>
            <a:r>
              <a:rPr lang="en-US" sz="17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UI회의</a:t>
            </a:r>
            <a:endParaRPr lang="en-US" sz="1739" dirty="0">
              <a:solidFill>
                <a:srgbClr val="211F1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ctr">
              <a:lnSpc>
                <a:spcPts val="2557"/>
              </a:lnSpc>
            </a:pPr>
            <a:r>
              <a:rPr lang="en-US" sz="17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UI설계구축</a:t>
            </a:r>
            <a:r>
              <a:rPr lang="en-US" sz="17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17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figma</a:t>
            </a:r>
            <a:r>
              <a:rPr lang="en-US" sz="17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</a:p>
          <a:p>
            <a:pPr marL="0" lvl="0" indent="0" algn="ctr">
              <a:lnSpc>
                <a:spcPts val="2557"/>
              </a:lnSpc>
              <a:spcBef>
                <a:spcPct val="0"/>
              </a:spcBef>
            </a:pPr>
            <a:r>
              <a:rPr lang="en-US" sz="17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설계파일</a:t>
            </a:r>
            <a:r>
              <a:rPr lang="en-US" sz="17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작성</a:t>
            </a:r>
            <a:endParaRPr lang="en-US" sz="1739" dirty="0">
              <a:solidFill>
                <a:srgbClr val="211F1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488092" y="3544172"/>
            <a:ext cx="3127211" cy="45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</a:pPr>
            <a:r>
              <a:rPr lang="en-US" sz="2886" spc="288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설계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1371048" y="6167013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/>
          <p:cNvGrpSpPr/>
          <p:nvPr/>
        </p:nvGrpSpPr>
        <p:grpSpPr>
          <a:xfrm>
            <a:off x="9458097" y="3077889"/>
            <a:ext cx="3825900" cy="3089124"/>
            <a:chOff x="0" y="0"/>
            <a:chExt cx="872834" cy="70474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807442" y="4207457"/>
            <a:ext cx="3127211" cy="160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7"/>
              </a:lnSpc>
            </a:pPr>
            <a:r>
              <a:rPr lang="en-US" sz="17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FRONT-END </a:t>
            </a:r>
            <a:r>
              <a:rPr lang="en-US" sz="17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개발</a:t>
            </a:r>
            <a:endParaRPr lang="en-US" sz="1739" dirty="0">
              <a:solidFill>
                <a:srgbClr val="211F1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ctr">
              <a:lnSpc>
                <a:spcPts val="2557"/>
              </a:lnSpc>
            </a:pPr>
            <a:r>
              <a:rPr lang="en-US" sz="17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HTML,CSS</a:t>
            </a:r>
          </a:p>
          <a:p>
            <a:pPr algn="ctr">
              <a:lnSpc>
                <a:spcPts val="2557"/>
              </a:lnSpc>
            </a:pPr>
            <a:r>
              <a:rPr lang="en-US" sz="17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BACK-END </a:t>
            </a:r>
            <a:r>
              <a:rPr lang="en-US" sz="17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개발</a:t>
            </a:r>
            <a:endParaRPr lang="en-US" sz="1739" dirty="0">
              <a:solidFill>
                <a:srgbClr val="211F1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ctr">
              <a:lnSpc>
                <a:spcPts val="2557"/>
              </a:lnSpc>
            </a:pPr>
            <a:r>
              <a:rPr lang="en-US" sz="17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각</a:t>
            </a:r>
            <a:r>
              <a:rPr lang="en-US" sz="17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기능</a:t>
            </a:r>
            <a:r>
              <a:rPr lang="en-US" sz="17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역할</a:t>
            </a:r>
            <a:r>
              <a:rPr lang="en-US" sz="17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분배</a:t>
            </a:r>
            <a:endParaRPr lang="en-US" sz="1739" dirty="0">
              <a:solidFill>
                <a:srgbClr val="211F1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>
              <a:lnSpc>
                <a:spcPts val="2557"/>
              </a:lnSpc>
              <a:spcBef>
                <a:spcPct val="0"/>
              </a:spcBef>
            </a:pPr>
            <a:r>
              <a:rPr lang="en-US" sz="17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기능구현</a:t>
            </a:r>
            <a:endParaRPr lang="en-US" sz="1739" dirty="0">
              <a:solidFill>
                <a:srgbClr val="211F1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807442" y="3544172"/>
            <a:ext cx="3127211" cy="45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</a:pPr>
            <a:r>
              <a:rPr lang="en-US" sz="2886" spc="288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개발</a:t>
            </a:r>
          </a:p>
        </p:txBody>
      </p:sp>
      <p:sp>
        <p:nvSpPr>
          <p:cNvPr id="24" name="AutoShape 24"/>
          <p:cNvSpPr/>
          <p:nvPr/>
        </p:nvSpPr>
        <p:spPr>
          <a:xfrm>
            <a:off x="15690398" y="6167013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13777448" y="3077889"/>
            <a:ext cx="3825900" cy="3089124"/>
            <a:chOff x="0" y="0"/>
            <a:chExt cx="872834" cy="70474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126793" y="4207457"/>
            <a:ext cx="3127211" cy="128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7"/>
              </a:lnSpc>
            </a:pPr>
            <a:r>
              <a:rPr lang="en-US" sz="17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각</a:t>
            </a:r>
            <a:r>
              <a:rPr lang="en-US" sz="17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branch </a:t>
            </a:r>
            <a:r>
              <a:rPr lang="en-US" sz="17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최종</a:t>
            </a:r>
            <a:r>
              <a:rPr lang="en-US" sz="17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병합</a:t>
            </a:r>
            <a:endParaRPr lang="en-US" sz="1739" dirty="0">
              <a:solidFill>
                <a:srgbClr val="211F1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ctr">
              <a:lnSpc>
                <a:spcPts val="2557"/>
              </a:lnSpc>
            </a:pPr>
            <a:r>
              <a:rPr lang="en-US" sz="17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최종</a:t>
            </a:r>
            <a:r>
              <a:rPr lang="en-US" sz="17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기능</a:t>
            </a:r>
            <a:r>
              <a:rPr lang="en-US" sz="17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테스트</a:t>
            </a:r>
            <a:endParaRPr lang="en-US" sz="1739" dirty="0">
              <a:solidFill>
                <a:srgbClr val="211F1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ctr">
              <a:lnSpc>
                <a:spcPts val="2557"/>
              </a:lnSpc>
            </a:pPr>
            <a:endParaRPr lang="en-US" sz="1739" dirty="0">
              <a:solidFill>
                <a:srgbClr val="211F1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>
              <a:lnSpc>
                <a:spcPts val="2557"/>
              </a:lnSpc>
              <a:spcBef>
                <a:spcPct val="0"/>
              </a:spcBef>
            </a:pPr>
            <a:r>
              <a:rPr lang="en-US" sz="17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배포</a:t>
            </a:r>
            <a:r>
              <a:rPr lang="en-US" sz="17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17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진행</a:t>
            </a:r>
            <a:r>
              <a:rPr lang="en-US" sz="17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전</a:t>
            </a:r>
            <a:r>
              <a:rPr lang="en-US" sz="17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126793" y="3544172"/>
            <a:ext cx="3127211" cy="45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</a:pPr>
            <a:r>
              <a:rPr lang="en-US" sz="2886" spc="288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테스트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8610974" y="9042108"/>
            <a:ext cx="1066053" cy="432385"/>
            <a:chOff x="0" y="0"/>
            <a:chExt cx="3070231" cy="124526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10/13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68741" y="6974646"/>
            <a:ext cx="3127211" cy="695778"/>
            <a:chOff x="0" y="0"/>
            <a:chExt cx="4169614" cy="927704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19050"/>
              <a:ext cx="4169614" cy="594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5"/>
                </a:lnSpc>
              </a:pPr>
              <a:r>
                <a:rPr lang="en-US" sz="2886" spc="288">
                  <a:solidFill>
                    <a:srgbClr val="211F1C"/>
                  </a:solidFill>
                  <a:latin typeface="Active Heart 달콤한 마음"/>
                  <a:ea typeface="Active Heart 달콤한 마음"/>
                  <a:cs typeface="Active Heart 달콤한 마음"/>
                  <a:sym typeface="Active Heart 달콤한 마음"/>
                </a:rPr>
                <a:t>6일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518307"/>
              <a:ext cx="4169614" cy="40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57"/>
                </a:lnSpc>
                <a:spcBef>
                  <a:spcPct val="0"/>
                </a:spcBef>
              </a:pPr>
              <a:r>
                <a:rPr lang="en-US" sz="1739">
                  <a:solidFill>
                    <a:srgbClr val="211F1C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(05.25~05.31)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5488092" y="6974646"/>
            <a:ext cx="3127211" cy="695778"/>
            <a:chOff x="0" y="0"/>
            <a:chExt cx="4169614" cy="927704"/>
          </a:xfrm>
        </p:grpSpPr>
        <p:sp>
          <p:nvSpPr>
            <p:cNvPr id="37" name="TextBox 37"/>
            <p:cNvSpPr txBox="1"/>
            <p:nvPr/>
          </p:nvSpPr>
          <p:spPr>
            <a:xfrm>
              <a:off x="0" y="-19050"/>
              <a:ext cx="4169614" cy="594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5"/>
                </a:lnSpc>
              </a:pPr>
              <a:r>
                <a:rPr lang="en-US" sz="2886" spc="288">
                  <a:solidFill>
                    <a:srgbClr val="211F1C"/>
                  </a:solidFill>
                  <a:latin typeface="Active Heart 달콤한 마음"/>
                  <a:ea typeface="Active Heart 달콤한 마음"/>
                  <a:cs typeface="Active Heart 달콤한 마음"/>
                  <a:sym typeface="Active Heart 달콤한 마음"/>
                </a:rPr>
                <a:t>7일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518307"/>
              <a:ext cx="4169614" cy="40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57"/>
                </a:lnSpc>
                <a:spcBef>
                  <a:spcPct val="0"/>
                </a:spcBef>
              </a:pPr>
              <a:r>
                <a:rPr lang="en-US" sz="1739">
                  <a:solidFill>
                    <a:srgbClr val="211F1C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(06.17~06.24)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807442" y="6974646"/>
            <a:ext cx="3127211" cy="695778"/>
            <a:chOff x="0" y="0"/>
            <a:chExt cx="4169614" cy="927704"/>
          </a:xfrm>
        </p:grpSpPr>
        <p:sp>
          <p:nvSpPr>
            <p:cNvPr id="40" name="TextBox 40"/>
            <p:cNvSpPr txBox="1"/>
            <p:nvPr/>
          </p:nvSpPr>
          <p:spPr>
            <a:xfrm>
              <a:off x="0" y="-19050"/>
              <a:ext cx="4169614" cy="594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5"/>
                </a:lnSpc>
              </a:pPr>
              <a:r>
                <a:rPr lang="en-US" sz="2886" spc="288">
                  <a:solidFill>
                    <a:srgbClr val="211F1C"/>
                  </a:solidFill>
                  <a:latin typeface="Active Heart 달콤한 마음"/>
                  <a:ea typeface="Active Heart 달콤한 마음"/>
                  <a:cs typeface="Active Heart 달콤한 마음"/>
                  <a:sym typeface="Active Heart 달콤한 마음"/>
                </a:rPr>
                <a:t>29일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518307"/>
              <a:ext cx="4169614" cy="40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57"/>
                </a:lnSpc>
                <a:spcBef>
                  <a:spcPct val="0"/>
                </a:spcBef>
              </a:pPr>
              <a:r>
                <a:rPr lang="en-US" sz="1739">
                  <a:solidFill>
                    <a:srgbClr val="211F1C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(06.27~07.25)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734808" y="7927599"/>
            <a:ext cx="3127211" cy="537896"/>
            <a:chOff x="0" y="0"/>
            <a:chExt cx="4169614" cy="717195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57150"/>
              <a:ext cx="4169614" cy="40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57"/>
                </a:lnSpc>
                <a:spcBef>
                  <a:spcPct val="0"/>
                </a:spcBef>
              </a:pPr>
              <a:r>
                <a:rPr lang="en-US" sz="1739">
                  <a:solidFill>
                    <a:srgbClr val="211F1C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front-end : 21일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307798"/>
              <a:ext cx="4169614" cy="40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57"/>
                </a:lnSpc>
                <a:spcBef>
                  <a:spcPct val="0"/>
                </a:spcBef>
              </a:pPr>
              <a:r>
                <a:rPr lang="en-US" sz="1739">
                  <a:solidFill>
                    <a:srgbClr val="211F1C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back-end : 16일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2144165" y="1212927"/>
            <a:ext cx="13999670" cy="128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소요기간 ( 총 42일 )</a:t>
            </a:r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C0F6A00F-60D0-9463-8F8B-55147D94C9A8}"/>
              </a:ext>
            </a:extLst>
          </p:cNvPr>
          <p:cNvSpPr txBox="1"/>
          <p:nvPr/>
        </p:nvSpPr>
        <p:spPr>
          <a:xfrm>
            <a:off x="12725401" y="773278"/>
            <a:ext cx="4533900" cy="233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16"/>
              </a:lnSpc>
              <a:spcBef>
                <a:spcPct val="0"/>
              </a:spcBef>
            </a:pP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비전문가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&amp;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전문가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매칭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플랫폼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-CLOSEUP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144000" y="522083"/>
            <a:ext cx="8521911" cy="4391458"/>
            <a:chOff x="0" y="0"/>
            <a:chExt cx="2502923" cy="12897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02923" cy="1289791"/>
            </a:xfrm>
            <a:custGeom>
              <a:avLst/>
              <a:gdLst/>
              <a:ahLst/>
              <a:cxnLst/>
              <a:rect l="l" t="t" r="r" b="b"/>
              <a:pathLst>
                <a:path w="2502923" h="1289791">
                  <a:moveTo>
                    <a:pt x="32705" y="0"/>
                  </a:moveTo>
                  <a:lnTo>
                    <a:pt x="2470218" y="0"/>
                  </a:lnTo>
                  <a:cubicBezTo>
                    <a:pt x="2488280" y="0"/>
                    <a:pt x="2502923" y="14643"/>
                    <a:pt x="2502923" y="32705"/>
                  </a:cubicBezTo>
                  <a:lnTo>
                    <a:pt x="2502923" y="1257086"/>
                  </a:lnTo>
                  <a:cubicBezTo>
                    <a:pt x="2502923" y="1275148"/>
                    <a:pt x="2488280" y="1289791"/>
                    <a:pt x="2470218" y="1289791"/>
                  </a:cubicBezTo>
                  <a:lnTo>
                    <a:pt x="32705" y="1289791"/>
                  </a:lnTo>
                  <a:cubicBezTo>
                    <a:pt x="24031" y="1289791"/>
                    <a:pt x="15712" y="1286345"/>
                    <a:pt x="9579" y="1280212"/>
                  </a:cubicBezTo>
                  <a:cubicBezTo>
                    <a:pt x="3446" y="1274078"/>
                    <a:pt x="0" y="1265760"/>
                    <a:pt x="0" y="1257086"/>
                  </a:cubicBezTo>
                  <a:lnTo>
                    <a:pt x="0" y="32705"/>
                  </a:lnTo>
                  <a:cubicBezTo>
                    <a:pt x="0" y="14643"/>
                    <a:pt x="14643" y="0"/>
                    <a:pt x="32705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502923" cy="1327891"/>
            </a:xfrm>
            <a:prstGeom prst="rect">
              <a:avLst/>
            </a:prstGeom>
          </p:spPr>
          <p:txBody>
            <a:bodyPr lIns="55174" tIns="55174" rIns="55174" bIns="55174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5373458"/>
            <a:ext cx="8521911" cy="4391458"/>
            <a:chOff x="0" y="0"/>
            <a:chExt cx="2502923" cy="12897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02923" cy="1289791"/>
            </a:xfrm>
            <a:custGeom>
              <a:avLst/>
              <a:gdLst/>
              <a:ahLst/>
              <a:cxnLst/>
              <a:rect l="l" t="t" r="r" b="b"/>
              <a:pathLst>
                <a:path w="2502923" h="1289791">
                  <a:moveTo>
                    <a:pt x="32705" y="0"/>
                  </a:moveTo>
                  <a:lnTo>
                    <a:pt x="2470218" y="0"/>
                  </a:lnTo>
                  <a:cubicBezTo>
                    <a:pt x="2488280" y="0"/>
                    <a:pt x="2502923" y="14643"/>
                    <a:pt x="2502923" y="32705"/>
                  </a:cubicBezTo>
                  <a:lnTo>
                    <a:pt x="2502923" y="1257086"/>
                  </a:lnTo>
                  <a:cubicBezTo>
                    <a:pt x="2502923" y="1275148"/>
                    <a:pt x="2488280" y="1289791"/>
                    <a:pt x="2470218" y="1289791"/>
                  </a:cubicBezTo>
                  <a:lnTo>
                    <a:pt x="32705" y="1289791"/>
                  </a:lnTo>
                  <a:cubicBezTo>
                    <a:pt x="24031" y="1289791"/>
                    <a:pt x="15712" y="1286345"/>
                    <a:pt x="9579" y="1280212"/>
                  </a:cubicBezTo>
                  <a:cubicBezTo>
                    <a:pt x="3446" y="1274078"/>
                    <a:pt x="0" y="1265760"/>
                    <a:pt x="0" y="1257086"/>
                  </a:cubicBezTo>
                  <a:lnTo>
                    <a:pt x="0" y="32705"/>
                  </a:lnTo>
                  <a:cubicBezTo>
                    <a:pt x="0" y="14643"/>
                    <a:pt x="14643" y="0"/>
                    <a:pt x="32705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02923" cy="1327891"/>
            </a:xfrm>
            <a:prstGeom prst="rect">
              <a:avLst/>
            </a:prstGeom>
          </p:spPr>
          <p:txBody>
            <a:bodyPr lIns="55174" tIns="55174" rIns="55174" bIns="55174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879846" y="9043238"/>
            <a:ext cx="1066053" cy="432385"/>
            <a:chOff x="0" y="0"/>
            <a:chExt cx="3070231" cy="12452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11/13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2113" y="2345733"/>
            <a:ext cx="8024084" cy="4391458"/>
            <a:chOff x="0" y="0"/>
            <a:chExt cx="2356709" cy="128979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6709" cy="1289791"/>
            </a:xfrm>
            <a:custGeom>
              <a:avLst/>
              <a:gdLst/>
              <a:ahLst/>
              <a:cxnLst/>
              <a:rect l="l" t="t" r="r" b="b"/>
              <a:pathLst>
                <a:path w="2356709" h="1289791">
                  <a:moveTo>
                    <a:pt x="34734" y="0"/>
                  </a:moveTo>
                  <a:lnTo>
                    <a:pt x="2321975" y="0"/>
                  </a:lnTo>
                  <a:cubicBezTo>
                    <a:pt x="2331187" y="0"/>
                    <a:pt x="2340022" y="3659"/>
                    <a:pt x="2346535" y="10173"/>
                  </a:cubicBezTo>
                  <a:cubicBezTo>
                    <a:pt x="2353049" y="16687"/>
                    <a:pt x="2356709" y="25522"/>
                    <a:pt x="2356709" y="34734"/>
                  </a:cubicBezTo>
                  <a:lnTo>
                    <a:pt x="2356709" y="1255057"/>
                  </a:lnTo>
                  <a:cubicBezTo>
                    <a:pt x="2356709" y="1264269"/>
                    <a:pt x="2353049" y="1273103"/>
                    <a:pt x="2346535" y="1279617"/>
                  </a:cubicBezTo>
                  <a:cubicBezTo>
                    <a:pt x="2340022" y="1286131"/>
                    <a:pt x="2331187" y="1289791"/>
                    <a:pt x="2321975" y="1289791"/>
                  </a:cubicBezTo>
                  <a:lnTo>
                    <a:pt x="34734" y="1289791"/>
                  </a:lnTo>
                  <a:cubicBezTo>
                    <a:pt x="25522" y="1289791"/>
                    <a:pt x="16687" y="1286131"/>
                    <a:pt x="10173" y="1279617"/>
                  </a:cubicBezTo>
                  <a:cubicBezTo>
                    <a:pt x="3659" y="1273103"/>
                    <a:pt x="0" y="1264269"/>
                    <a:pt x="0" y="1255057"/>
                  </a:cubicBezTo>
                  <a:lnTo>
                    <a:pt x="0" y="34734"/>
                  </a:lnTo>
                  <a:cubicBezTo>
                    <a:pt x="0" y="25522"/>
                    <a:pt x="3659" y="16687"/>
                    <a:pt x="10173" y="10173"/>
                  </a:cubicBezTo>
                  <a:cubicBezTo>
                    <a:pt x="16687" y="3659"/>
                    <a:pt x="25522" y="0"/>
                    <a:pt x="34734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356709" cy="1327891"/>
            </a:xfrm>
            <a:prstGeom prst="rect">
              <a:avLst/>
            </a:prstGeom>
          </p:spPr>
          <p:txBody>
            <a:bodyPr lIns="55174" tIns="55174" rIns="55174" bIns="55174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28700" y="3423527"/>
            <a:ext cx="1503200" cy="1490014"/>
          </a:xfrm>
          <a:custGeom>
            <a:avLst/>
            <a:gdLst/>
            <a:ahLst/>
            <a:cxnLst/>
            <a:rect l="l" t="t" r="r" b="b"/>
            <a:pathLst>
              <a:path w="1503200" h="1490014">
                <a:moveTo>
                  <a:pt x="0" y="0"/>
                </a:moveTo>
                <a:lnTo>
                  <a:pt x="1503200" y="0"/>
                </a:lnTo>
                <a:lnTo>
                  <a:pt x="1503200" y="1490015"/>
                </a:lnTo>
                <a:lnTo>
                  <a:pt x="0" y="1490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862959" y="6490905"/>
            <a:ext cx="1332715" cy="1332715"/>
          </a:xfrm>
          <a:custGeom>
            <a:avLst/>
            <a:gdLst/>
            <a:ahLst/>
            <a:cxnLst/>
            <a:rect l="l" t="t" r="r" b="b"/>
            <a:pathLst>
              <a:path w="1332715" h="1332715">
                <a:moveTo>
                  <a:pt x="0" y="0"/>
                </a:moveTo>
                <a:lnTo>
                  <a:pt x="1332714" y="0"/>
                </a:lnTo>
                <a:lnTo>
                  <a:pt x="1332714" y="1332714"/>
                </a:lnTo>
                <a:lnTo>
                  <a:pt x="0" y="13327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656632" y="5897701"/>
            <a:ext cx="1366217" cy="1378201"/>
          </a:xfrm>
          <a:custGeom>
            <a:avLst/>
            <a:gdLst/>
            <a:ahLst/>
            <a:cxnLst/>
            <a:rect l="l" t="t" r="r" b="b"/>
            <a:pathLst>
              <a:path w="1366217" h="1378201">
                <a:moveTo>
                  <a:pt x="0" y="0"/>
                </a:moveTo>
                <a:lnTo>
                  <a:pt x="1366217" y="0"/>
                </a:lnTo>
                <a:lnTo>
                  <a:pt x="1366217" y="1378202"/>
                </a:lnTo>
                <a:lnTo>
                  <a:pt x="0" y="1378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656632" y="7628328"/>
            <a:ext cx="1775616" cy="1701010"/>
          </a:xfrm>
          <a:custGeom>
            <a:avLst/>
            <a:gdLst/>
            <a:ahLst/>
            <a:cxnLst/>
            <a:rect l="l" t="t" r="r" b="b"/>
            <a:pathLst>
              <a:path w="1775616" h="1701010">
                <a:moveTo>
                  <a:pt x="0" y="0"/>
                </a:moveTo>
                <a:lnTo>
                  <a:pt x="1775616" y="0"/>
                </a:lnTo>
                <a:lnTo>
                  <a:pt x="1775616" y="1701010"/>
                </a:lnTo>
                <a:lnTo>
                  <a:pt x="0" y="1701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928860" y="5897701"/>
            <a:ext cx="2989921" cy="1593775"/>
          </a:xfrm>
          <a:custGeom>
            <a:avLst/>
            <a:gdLst/>
            <a:ahLst/>
            <a:cxnLst/>
            <a:rect l="l" t="t" r="r" b="b"/>
            <a:pathLst>
              <a:path w="2989921" h="1593775">
                <a:moveTo>
                  <a:pt x="0" y="0"/>
                </a:moveTo>
                <a:lnTo>
                  <a:pt x="2989921" y="0"/>
                </a:lnTo>
                <a:lnTo>
                  <a:pt x="2989921" y="1593775"/>
                </a:lnTo>
                <a:lnTo>
                  <a:pt x="0" y="15937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130027" y="7823619"/>
            <a:ext cx="1504124" cy="1504124"/>
          </a:xfrm>
          <a:custGeom>
            <a:avLst/>
            <a:gdLst/>
            <a:ahLst/>
            <a:cxnLst/>
            <a:rect l="l" t="t" r="r" b="b"/>
            <a:pathLst>
              <a:path w="1504124" h="1504124">
                <a:moveTo>
                  <a:pt x="0" y="0"/>
                </a:moveTo>
                <a:lnTo>
                  <a:pt x="1504124" y="0"/>
                </a:lnTo>
                <a:lnTo>
                  <a:pt x="1504124" y="1504124"/>
                </a:lnTo>
                <a:lnTo>
                  <a:pt x="0" y="15041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2604314" y="3920786"/>
            <a:ext cx="1478868" cy="1478868"/>
          </a:xfrm>
          <a:custGeom>
            <a:avLst/>
            <a:gdLst/>
            <a:ahLst/>
            <a:cxnLst/>
            <a:rect l="l" t="t" r="r" b="b"/>
            <a:pathLst>
              <a:path w="1478868" h="1478868">
                <a:moveTo>
                  <a:pt x="0" y="0"/>
                </a:moveTo>
                <a:lnTo>
                  <a:pt x="1478868" y="0"/>
                </a:lnTo>
                <a:lnTo>
                  <a:pt x="1478868" y="1478868"/>
                </a:lnTo>
                <a:lnTo>
                  <a:pt x="0" y="14788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332890" y="4473272"/>
            <a:ext cx="1852764" cy="1852764"/>
          </a:xfrm>
          <a:custGeom>
            <a:avLst/>
            <a:gdLst/>
            <a:ahLst/>
            <a:cxnLst/>
            <a:rect l="l" t="t" r="r" b="b"/>
            <a:pathLst>
              <a:path w="1852764" h="1852764">
                <a:moveTo>
                  <a:pt x="0" y="0"/>
                </a:moveTo>
                <a:lnTo>
                  <a:pt x="1852764" y="0"/>
                </a:lnTo>
                <a:lnTo>
                  <a:pt x="1852764" y="1852764"/>
                </a:lnTo>
                <a:lnTo>
                  <a:pt x="0" y="18527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5815585" y="2798201"/>
            <a:ext cx="1541153" cy="1541153"/>
          </a:xfrm>
          <a:custGeom>
            <a:avLst/>
            <a:gdLst/>
            <a:ahLst/>
            <a:cxnLst/>
            <a:rect l="l" t="t" r="r" b="b"/>
            <a:pathLst>
              <a:path w="1541153" h="1541153">
                <a:moveTo>
                  <a:pt x="0" y="0"/>
                </a:moveTo>
                <a:lnTo>
                  <a:pt x="1541154" y="0"/>
                </a:lnTo>
                <a:lnTo>
                  <a:pt x="1541154" y="1541153"/>
                </a:lnTo>
                <a:lnTo>
                  <a:pt x="0" y="15411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15716" y="7491476"/>
            <a:ext cx="1310853" cy="1310853"/>
          </a:xfrm>
          <a:custGeom>
            <a:avLst/>
            <a:gdLst/>
            <a:ahLst/>
            <a:cxnLst/>
            <a:rect l="l" t="t" r="r" b="b"/>
            <a:pathLst>
              <a:path w="1310853" h="1310853">
                <a:moveTo>
                  <a:pt x="0" y="0"/>
                </a:moveTo>
                <a:lnTo>
                  <a:pt x="1310853" y="0"/>
                </a:lnTo>
                <a:lnTo>
                  <a:pt x="1310853" y="1310853"/>
                </a:lnTo>
                <a:lnTo>
                  <a:pt x="0" y="131085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2604314" y="7488094"/>
            <a:ext cx="3863852" cy="1314235"/>
          </a:xfrm>
          <a:custGeom>
            <a:avLst/>
            <a:gdLst/>
            <a:ahLst/>
            <a:cxnLst/>
            <a:rect l="l" t="t" r="r" b="b"/>
            <a:pathLst>
              <a:path w="3863852" h="1314235">
                <a:moveTo>
                  <a:pt x="0" y="0"/>
                </a:moveTo>
                <a:lnTo>
                  <a:pt x="3863851" y="0"/>
                </a:lnTo>
                <a:lnTo>
                  <a:pt x="3863851" y="1314235"/>
                </a:lnTo>
                <a:lnTo>
                  <a:pt x="0" y="131423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6744390" y="7361430"/>
            <a:ext cx="1734703" cy="1681808"/>
          </a:xfrm>
          <a:custGeom>
            <a:avLst/>
            <a:gdLst/>
            <a:ahLst/>
            <a:cxnLst/>
            <a:rect l="l" t="t" r="r" b="b"/>
            <a:pathLst>
              <a:path w="1734703" h="1681808">
                <a:moveTo>
                  <a:pt x="0" y="0"/>
                </a:moveTo>
                <a:lnTo>
                  <a:pt x="1734703" y="0"/>
                </a:lnTo>
                <a:lnTo>
                  <a:pt x="1734703" y="1681808"/>
                </a:lnTo>
                <a:lnTo>
                  <a:pt x="0" y="168180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2123" r="-12123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9580017" y="1637246"/>
            <a:ext cx="2326709" cy="1196593"/>
          </a:xfrm>
          <a:custGeom>
            <a:avLst/>
            <a:gdLst/>
            <a:ahLst/>
            <a:cxnLst/>
            <a:rect l="l" t="t" r="r" b="b"/>
            <a:pathLst>
              <a:path w="2326709" h="1196593">
                <a:moveTo>
                  <a:pt x="0" y="0"/>
                </a:moveTo>
                <a:lnTo>
                  <a:pt x="2326709" y="0"/>
                </a:lnTo>
                <a:lnTo>
                  <a:pt x="2326709" y="1196594"/>
                </a:lnTo>
                <a:lnTo>
                  <a:pt x="0" y="119659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2397590" y="949152"/>
            <a:ext cx="2484500" cy="1286391"/>
          </a:xfrm>
          <a:custGeom>
            <a:avLst/>
            <a:gdLst/>
            <a:ahLst/>
            <a:cxnLst/>
            <a:rect l="l" t="t" r="r" b="b"/>
            <a:pathLst>
              <a:path w="2484500" h="1286391">
                <a:moveTo>
                  <a:pt x="0" y="0"/>
                </a:moveTo>
                <a:lnTo>
                  <a:pt x="2484499" y="0"/>
                </a:lnTo>
                <a:lnTo>
                  <a:pt x="2484499" y="1286391"/>
                </a:lnTo>
                <a:lnTo>
                  <a:pt x="0" y="128639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434539" y="1030208"/>
            <a:ext cx="1324141" cy="1962889"/>
          </a:xfrm>
          <a:custGeom>
            <a:avLst/>
            <a:gdLst/>
            <a:ahLst/>
            <a:cxnLst/>
            <a:rect l="l" t="t" r="r" b="b"/>
            <a:pathLst>
              <a:path w="1324141" h="1962889">
                <a:moveTo>
                  <a:pt x="0" y="0"/>
                </a:moveTo>
                <a:lnTo>
                  <a:pt x="1324141" y="0"/>
                </a:lnTo>
                <a:lnTo>
                  <a:pt x="1324141" y="1962890"/>
                </a:lnTo>
                <a:lnTo>
                  <a:pt x="0" y="196289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74089" r="-89960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2397590" y="2474919"/>
            <a:ext cx="2085167" cy="1093858"/>
          </a:xfrm>
          <a:custGeom>
            <a:avLst/>
            <a:gdLst/>
            <a:ahLst/>
            <a:cxnLst/>
            <a:rect l="l" t="t" r="r" b="b"/>
            <a:pathLst>
              <a:path w="2085167" h="1093858">
                <a:moveTo>
                  <a:pt x="0" y="0"/>
                </a:moveTo>
                <a:lnTo>
                  <a:pt x="2085167" y="0"/>
                </a:lnTo>
                <a:lnTo>
                  <a:pt x="2085167" y="1093858"/>
                </a:lnTo>
                <a:lnTo>
                  <a:pt x="0" y="109385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4385691" y="3446983"/>
            <a:ext cx="2873609" cy="1026289"/>
          </a:xfrm>
          <a:custGeom>
            <a:avLst/>
            <a:gdLst/>
            <a:ahLst/>
            <a:cxnLst/>
            <a:rect l="l" t="t" r="r" b="b"/>
            <a:pathLst>
              <a:path w="2873609" h="1026289">
                <a:moveTo>
                  <a:pt x="0" y="0"/>
                </a:moveTo>
                <a:lnTo>
                  <a:pt x="2873609" y="0"/>
                </a:lnTo>
                <a:lnTo>
                  <a:pt x="2873609" y="1026289"/>
                </a:lnTo>
                <a:lnTo>
                  <a:pt x="0" y="102628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9678989" y="3636967"/>
            <a:ext cx="4455475" cy="904495"/>
          </a:xfrm>
          <a:custGeom>
            <a:avLst/>
            <a:gdLst/>
            <a:ahLst/>
            <a:cxnLst/>
            <a:rect l="l" t="t" r="r" b="b"/>
            <a:pathLst>
              <a:path w="4455475" h="904495">
                <a:moveTo>
                  <a:pt x="0" y="0"/>
                </a:moveTo>
                <a:lnTo>
                  <a:pt x="4455474" y="0"/>
                </a:lnTo>
                <a:lnTo>
                  <a:pt x="4455474" y="904495"/>
                </a:lnTo>
                <a:lnTo>
                  <a:pt x="0" y="90449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9862959" y="950209"/>
            <a:ext cx="4562597" cy="366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7"/>
              </a:lnSpc>
              <a:spcBef>
                <a:spcPct val="0"/>
              </a:spcBef>
            </a:pPr>
            <a:r>
              <a:rPr lang="en-US" sz="2100">
                <a:solidFill>
                  <a:srgbClr val="211F1C"/>
                </a:solidFill>
                <a:latin typeface="Nunito Sans Expanded"/>
                <a:ea typeface="Nunito Sans Expanded"/>
                <a:cs typeface="Nunito Sans Expanded"/>
                <a:sym typeface="Nunito Sans Expanded"/>
              </a:rPr>
              <a:t>BACK-END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862959" y="5801584"/>
            <a:ext cx="4562597" cy="366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7"/>
              </a:lnSpc>
              <a:spcBef>
                <a:spcPct val="0"/>
              </a:spcBef>
            </a:pPr>
            <a:r>
              <a:rPr lang="en-US" sz="2100">
                <a:solidFill>
                  <a:srgbClr val="211F1C"/>
                </a:solidFill>
                <a:latin typeface="Nunito Sans Expanded"/>
                <a:ea typeface="Nunito Sans Expanded"/>
                <a:cs typeface="Nunito Sans Expanded"/>
                <a:sym typeface="Nunito Sans Expanded"/>
              </a:rPr>
              <a:t>API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09625" y="988309"/>
            <a:ext cx="6547114" cy="128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75"/>
              </a:lnSpc>
            </a:pPr>
            <a:r>
              <a:rPr lang="en-US" sz="8392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기술 스택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15716" y="2786215"/>
            <a:ext cx="4243556" cy="37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7"/>
              </a:lnSpc>
              <a:spcBef>
                <a:spcPct val="0"/>
              </a:spcBef>
            </a:pPr>
            <a:r>
              <a:rPr lang="en-US" sz="2100">
                <a:solidFill>
                  <a:srgbClr val="211F1C"/>
                </a:solidFill>
                <a:latin typeface="Nunito Sans Expanded"/>
                <a:ea typeface="Nunito Sans Expanded"/>
                <a:cs typeface="Nunito Sans Expanded"/>
                <a:sym typeface="Nunito Sans Expanded"/>
              </a:rPr>
              <a:t>FRONT-END</a:t>
            </a:r>
            <a:endParaRPr lang="en-US" sz="2100" dirty="0">
              <a:solidFill>
                <a:srgbClr val="211F1C"/>
              </a:solidFill>
              <a:latin typeface="Nunito Sans Expanded"/>
              <a:ea typeface="Nunito Sans Expanded"/>
              <a:cs typeface="Nunito Sans Expanded"/>
              <a:sym typeface="Nunito Sans Expande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582113" y="7005681"/>
            <a:ext cx="4562597" cy="270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9"/>
              </a:lnSpc>
              <a:spcBef>
                <a:spcPct val="0"/>
              </a:spcBef>
            </a:pPr>
            <a:r>
              <a:rPr lang="en-US" sz="1563">
                <a:solidFill>
                  <a:srgbClr val="211F1C"/>
                </a:solidFill>
                <a:latin typeface="Nunito Sans Expanded"/>
                <a:ea typeface="Nunito Sans Expanded"/>
                <a:cs typeface="Nunito Sans Expanded"/>
                <a:sym typeface="Nunito Sans Expanded"/>
              </a:rPr>
              <a:t>+ DEVOPS TOOLS</a:t>
            </a:r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B58702CC-2DC4-9639-56C0-6730C0432608}"/>
              </a:ext>
            </a:extLst>
          </p:cNvPr>
          <p:cNvSpPr txBox="1"/>
          <p:nvPr/>
        </p:nvSpPr>
        <p:spPr>
          <a:xfrm>
            <a:off x="582113" y="516930"/>
            <a:ext cx="4533900" cy="233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16"/>
              </a:lnSpc>
              <a:spcBef>
                <a:spcPct val="0"/>
              </a:spcBef>
            </a:pP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비전문가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&amp;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전문가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매칭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플랫폼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-CLOSEUP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3519790" y="3880590"/>
            <a:ext cx="11248419" cy="1785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48"/>
              </a:lnSpc>
              <a:spcBef>
                <a:spcPct val="0"/>
              </a:spcBef>
            </a:pPr>
            <a:r>
              <a:rPr lang="en-US" sz="11632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프로젝트 시연</a:t>
            </a:r>
          </a:p>
        </p:txBody>
      </p:sp>
      <p:sp>
        <p:nvSpPr>
          <p:cNvPr id="7" name="Freeform 7"/>
          <p:cNvSpPr/>
          <p:nvPr/>
        </p:nvSpPr>
        <p:spPr>
          <a:xfrm>
            <a:off x="2358180" y="4608658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575306" y="4608658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610974" y="9042108"/>
            <a:ext cx="1066053" cy="432385"/>
            <a:chOff x="0" y="0"/>
            <a:chExt cx="3070231" cy="12452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12/13</a:t>
              </a:r>
            </a:p>
          </p:txBody>
        </p:sp>
      </p:grpSp>
      <p:sp>
        <p:nvSpPr>
          <p:cNvPr id="12" name="TextBox 20">
            <a:extLst>
              <a:ext uri="{FF2B5EF4-FFF2-40B4-BE49-F238E27FC236}">
                <a16:creationId xmlns:a16="http://schemas.microsoft.com/office/drawing/2014/main" id="{CD743458-511C-343D-B79C-5582FA0B787F}"/>
              </a:ext>
            </a:extLst>
          </p:cNvPr>
          <p:cNvSpPr txBox="1"/>
          <p:nvPr/>
        </p:nvSpPr>
        <p:spPr>
          <a:xfrm>
            <a:off x="12725401" y="773278"/>
            <a:ext cx="4533900" cy="233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16"/>
              </a:lnSpc>
              <a:spcBef>
                <a:spcPct val="0"/>
              </a:spcBef>
            </a:pP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비전문가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&amp;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전문가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매칭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플랫폼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-CLOSEUP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3519790" y="4109190"/>
            <a:ext cx="11248419" cy="1562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48"/>
              </a:lnSpc>
              <a:spcBef>
                <a:spcPct val="0"/>
              </a:spcBef>
            </a:pPr>
            <a:r>
              <a:rPr lang="en-US" sz="11632" u="none" strike="noStrike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>
            <a:off x="2358180" y="4608658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575306" y="4608658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610974" y="9042108"/>
            <a:ext cx="1066053" cy="432385"/>
            <a:chOff x="0" y="0"/>
            <a:chExt cx="3070231" cy="12452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13/13</a:t>
              </a:r>
            </a:p>
          </p:txBody>
        </p:sp>
      </p:grpSp>
      <p:sp>
        <p:nvSpPr>
          <p:cNvPr id="12" name="TextBox 20">
            <a:extLst>
              <a:ext uri="{FF2B5EF4-FFF2-40B4-BE49-F238E27FC236}">
                <a16:creationId xmlns:a16="http://schemas.microsoft.com/office/drawing/2014/main" id="{551CA5BF-40E0-A662-A5E6-1E40548DE80A}"/>
              </a:ext>
            </a:extLst>
          </p:cNvPr>
          <p:cNvSpPr txBox="1"/>
          <p:nvPr/>
        </p:nvSpPr>
        <p:spPr>
          <a:xfrm>
            <a:off x="12725401" y="773278"/>
            <a:ext cx="4533900" cy="233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16"/>
              </a:lnSpc>
              <a:spcBef>
                <a:spcPct val="0"/>
              </a:spcBef>
            </a:pP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비전문가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&amp;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전문가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매칭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플랫폼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-CLOSEUP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2">
            <a:extLst>
              <a:ext uri="{FF2B5EF4-FFF2-40B4-BE49-F238E27FC236}">
                <a16:creationId xmlns:a16="http://schemas.microsoft.com/office/drawing/2014/main" id="{2615FB46-173E-E766-4744-B99230C97989}"/>
              </a:ext>
            </a:extLst>
          </p:cNvPr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61" name="Freeform 3">
              <a:extLst>
                <a:ext uri="{FF2B5EF4-FFF2-40B4-BE49-F238E27FC236}">
                  <a16:creationId xmlns:a16="http://schemas.microsoft.com/office/drawing/2014/main" id="{09F1CA22-88AA-C5F1-AF63-396064612EAF}"/>
                </a:ext>
              </a:extLst>
            </p:cNvPr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4">
              <a:extLst>
                <a:ext uri="{FF2B5EF4-FFF2-40B4-BE49-F238E27FC236}">
                  <a16:creationId xmlns:a16="http://schemas.microsoft.com/office/drawing/2014/main" id="{CF523A61-0C4A-B20D-11AB-C032D0A15D62}"/>
                </a:ext>
              </a:extLst>
            </p:cNvPr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991530" y="3712397"/>
            <a:ext cx="6667500" cy="874356"/>
            <a:chOff x="0" y="0"/>
            <a:chExt cx="2126876" cy="2789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26876" cy="278912"/>
            </a:xfrm>
            <a:custGeom>
              <a:avLst/>
              <a:gdLst/>
              <a:ahLst/>
              <a:cxnLst/>
              <a:rect l="l" t="t" r="r" b="b"/>
              <a:pathLst>
                <a:path w="2126876" h="278912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126876" cy="2789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57"/>
                </a:lnSpc>
              </a:pPr>
              <a:r>
                <a:rPr lang="en-US" sz="1739" b="1" spc="255" dirty="0" err="1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주제</a:t>
              </a:r>
              <a:r>
                <a:rPr lang="en-US" sz="1739" b="1" spc="255" dirty="0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 </a:t>
              </a:r>
              <a:r>
                <a:rPr lang="en-US" sz="1739" b="1" spc="255" dirty="0" err="1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선정</a:t>
              </a:r>
              <a:r>
                <a:rPr lang="en-US" sz="1739" b="1" spc="255" dirty="0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 </a:t>
              </a:r>
              <a:r>
                <a:rPr lang="en-US" sz="1739" b="1" spc="255" dirty="0" err="1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배경</a:t>
              </a:r>
              <a:endParaRPr lang="en-US" sz="1739" b="1" spc="255" dirty="0">
                <a:solidFill>
                  <a:srgbClr val="000000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625" y="3712397"/>
            <a:ext cx="897095" cy="874356"/>
            <a:chOff x="0" y="0"/>
            <a:chExt cx="286166" cy="2789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86166" cy="2789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 dirty="0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91530" y="4913451"/>
            <a:ext cx="6667500" cy="874359"/>
            <a:chOff x="0" y="-1"/>
            <a:chExt cx="2126876" cy="2789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26876" cy="278912"/>
            </a:xfrm>
            <a:custGeom>
              <a:avLst/>
              <a:gdLst/>
              <a:ahLst/>
              <a:cxnLst/>
              <a:rect l="l" t="t" r="r" b="b"/>
              <a:pathLst>
                <a:path w="2126876" h="278912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"/>
              <a:ext cx="2126876" cy="278913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57"/>
                </a:lnSpc>
              </a:pPr>
              <a:r>
                <a:rPr lang="en-US" sz="1739" b="1" spc="255" dirty="0" err="1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팀원</a:t>
              </a:r>
              <a:r>
                <a:rPr lang="en-US" sz="1739" b="1" spc="255" dirty="0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 </a:t>
              </a:r>
              <a:r>
                <a:rPr lang="en-US" sz="1739" b="1" spc="255" dirty="0" err="1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소개</a:t>
              </a:r>
              <a:r>
                <a:rPr lang="en-US" sz="1739" b="1" spc="255" dirty="0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 / </a:t>
              </a:r>
              <a:r>
                <a:rPr lang="en-US" sz="1739" b="1" spc="255" dirty="0" err="1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역할</a:t>
              </a:r>
              <a:r>
                <a:rPr lang="en-US" sz="1739" b="1" spc="255" dirty="0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 </a:t>
              </a:r>
              <a:r>
                <a:rPr lang="en-US" sz="1739" b="1" spc="255" dirty="0" err="1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선정</a:t>
              </a:r>
              <a:endParaRPr lang="en-US" sz="1739" b="1" spc="255" dirty="0">
                <a:solidFill>
                  <a:srgbClr val="000000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625" y="4913454"/>
            <a:ext cx="897095" cy="874356"/>
            <a:chOff x="0" y="0"/>
            <a:chExt cx="286166" cy="2789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286166" cy="2789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 dirty="0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91530" y="6114505"/>
            <a:ext cx="6667500" cy="874362"/>
            <a:chOff x="0" y="-2"/>
            <a:chExt cx="2126876" cy="2789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26876" cy="278912"/>
            </a:xfrm>
            <a:custGeom>
              <a:avLst/>
              <a:gdLst/>
              <a:ahLst/>
              <a:cxnLst/>
              <a:rect l="l" t="t" r="r" b="b"/>
              <a:pathLst>
                <a:path w="2126876" h="278912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2"/>
              <a:ext cx="2126876" cy="278914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57"/>
                </a:lnSpc>
              </a:pPr>
              <a:r>
                <a:rPr lang="en-US" sz="1739" b="1" spc="255" dirty="0" err="1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사이트</a:t>
              </a:r>
              <a:r>
                <a:rPr lang="en-US" sz="1739" b="1" spc="255" dirty="0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 </a:t>
              </a:r>
              <a:r>
                <a:rPr lang="en-US" sz="1739" b="1" spc="255" dirty="0" err="1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구성</a:t>
              </a:r>
              <a:r>
                <a:rPr lang="en-US" sz="1739" b="1" spc="255" dirty="0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 </a:t>
              </a:r>
              <a:r>
                <a:rPr lang="en-US" sz="1739" b="1" spc="255" dirty="0" err="1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맵</a:t>
              </a:r>
              <a:endParaRPr lang="en-US" sz="1739" b="1" spc="255" dirty="0">
                <a:solidFill>
                  <a:srgbClr val="000000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09625" y="6114511"/>
            <a:ext cx="897095" cy="874356"/>
            <a:chOff x="0" y="0"/>
            <a:chExt cx="286166" cy="2789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286166" cy="2789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 dirty="0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991530" y="7315559"/>
            <a:ext cx="6667500" cy="874365"/>
            <a:chOff x="0" y="-3"/>
            <a:chExt cx="2126876" cy="27891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126876" cy="278912"/>
            </a:xfrm>
            <a:custGeom>
              <a:avLst/>
              <a:gdLst/>
              <a:ahLst/>
              <a:cxnLst/>
              <a:rect l="l" t="t" r="r" b="b"/>
              <a:pathLst>
                <a:path w="2126876" h="278912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"/>
              <a:ext cx="2126876" cy="27891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57"/>
                </a:lnSpc>
              </a:pPr>
              <a:r>
                <a:rPr lang="en-US" sz="1739" b="1" spc="255" dirty="0" err="1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기능</a:t>
              </a:r>
              <a:r>
                <a:rPr lang="en-US" sz="1739" b="1" spc="255" dirty="0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 </a:t>
              </a:r>
              <a:r>
                <a:rPr lang="en-US" sz="1739" b="1" spc="255" dirty="0" err="1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소개</a:t>
              </a:r>
              <a:endParaRPr lang="en-US" sz="1739" b="1" spc="255" dirty="0">
                <a:solidFill>
                  <a:srgbClr val="000000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09625" y="7315568"/>
            <a:ext cx="897095" cy="874356"/>
            <a:chOff x="0" y="0"/>
            <a:chExt cx="286166" cy="2789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286166" cy="2789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 dirty="0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6-9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606624" y="3712397"/>
            <a:ext cx="897095" cy="874356"/>
            <a:chOff x="0" y="0"/>
            <a:chExt cx="286166" cy="27891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286166" cy="2789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 dirty="0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10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789468" y="3712397"/>
            <a:ext cx="6667500" cy="874356"/>
            <a:chOff x="0" y="0"/>
            <a:chExt cx="2126876" cy="27891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126876" cy="278912"/>
            </a:xfrm>
            <a:custGeom>
              <a:avLst/>
              <a:gdLst/>
              <a:ahLst/>
              <a:cxnLst/>
              <a:rect l="l" t="t" r="r" b="b"/>
              <a:pathLst>
                <a:path w="2126876" h="278912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0"/>
              <a:ext cx="2126876" cy="2789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57"/>
                </a:lnSpc>
              </a:pPr>
              <a:r>
                <a:rPr lang="en-US" sz="1739" b="1" spc="255" dirty="0" err="1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소요</a:t>
              </a:r>
              <a:r>
                <a:rPr lang="en-US" sz="1739" b="1" spc="255" dirty="0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 </a:t>
              </a:r>
              <a:r>
                <a:rPr lang="en-US" sz="1739" b="1" spc="255" dirty="0" err="1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기간</a:t>
              </a:r>
              <a:endParaRPr lang="en-US" sz="1739" b="1" spc="255" dirty="0">
                <a:solidFill>
                  <a:srgbClr val="000000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606624" y="4913451"/>
            <a:ext cx="897095" cy="874359"/>
            <a:chOff x="0" y="-1"/>
            <a:chExt cx="286166" cy="2789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1"/>
              <a:ext cx="286166" cy="2789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 dirty="0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11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789468" y="4913451"/>
            <a:ext cx="6667500" cy="874359"/>
            <a:chOff x="0" y="-1"/>
            <a:chExt cx="2126876" cy="27891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126876" cy="278912"/>
            </a:xfrm>
            <a:custGeom>
              <a:avLst/>
              <a:gdLst/>
              <a:ahLst/>
              <a:cxnLst/>
              <a:rect l="l" t="t" r="r" b="b"/>
              <a:pathLst>
                <a:path w="2126876" h="278912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1"/>
              <a:ext cx="2126876" cy="278913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557"/>
                </a:lnSpc>
                <a:spcBef>
                  <a:spcPct val="0"/>
                </a:spcBef>
              </a:pPr>
              <a:r>
                <a:rPr lang="en-US" sz="1739" b="1" spc="255" dirty="0" err="1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기술</a:t>
              </a:r>
              <a:r>
                <a:rPr lang="en-US" sz="1739" b="1" spc="255" dirty="0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 </a:t>
              </a:r>
              <a:r>
                <a:rPr lang="en-US" sz="1739" b="1" spc="255" dirty="0" err="1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스택</a:t>
              </a:r>
              <a:endParaRPr lang="en-US" sz="1739" b="1" spc="255" dirty="0">
                <a:solidFill>
                  <a:srgbClr val="000000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606624" y="6114505"/>
            <a:ext cx="897095" cy="874362"/>
            <a:chOff x="0" y="-2"/>
            <a:chExt cx="286166" cy="278914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2"/>
              <a:ext cx="286166" cy="278914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 dirty="0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12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789468" y="6114505"/>
            <a:ext cx="6667500" cy="874362"/>
            <a:chOff x="0" y="-2"/>
            <a:chExt cx="2126876" cy="27891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126876" cy="278912"/>
            </a:xfrm>
            <a:custGeom>
              <a:avLst/>
              <a:gdLst/>
              <a:ahLst/>
              <a:cxnLst/>
              <a:rect l="l" t="t" r="r" b="b"/>
              <a:pathLst>
                <a:path w="2126876" h="278912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2"/>
              <a:ext cx="2126876" cy="278914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57"/>
                </a:lnSpc>
              </a:pPr>
              <a:r>
                <a:rPr lang="en-US" sz="1739" b="1" spc="255" dirty="0" err="1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프로젝트</a:t>
              </a:r>
              <a:r>
                <a:rPr lang="en-US" sz="1739" b="1" spc="255" dirty="0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 </a:t>
              </a:r>
              <a:r>
                <a:rPr lang="en-US" sz="1739" b="1" spc="255" dirty="0" err="1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시연</a:t>
              </a:r>
              <a:endParaRPr lang="en-US" sz="1739" b="1" spc="255" dirty="0">
                <a:solidFill>
                  <a:srgbClr val="000000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endParaRP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9606624" y="7315559"/>
            <a:ext cx="897095" cy="874365"/>
            <a:chOff x="0" y="-3"/>
            <a:chExt cx="286166" cy="27891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3"/>
              <a:ext cx="286166" cy="278914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 dirty="0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13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0789468" y="7315559"/>
            <a:ext cx="6667500" cy="874365"/>
            <a:chOff x="0" y="-3"/>
            <a:chExt cx="2126876" cy="27891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126876" cy="278912"/>
            </a:xfrm>
            <a:custGeom>
              <a:avLst/>
              <a:gdLst/>
              <a:ahLst/>
              <a:cxnLst/>
              <a:rect l="l" t="t" r="r" b="b"/>
              <a:pathLst>
                <a:path w="2126876" h="278912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3"/>
              <a:ext cx="2126876" cy="27891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57"/>
                </a:lnSpc>
              </a:pPr>
              <a:r>
                <a:rPr lang="en-US" sz="1739" b="1" spc="255" dirty="0">
                  <a:solidFill>
                    <a:srgbClr val="000000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Medium"/>
                  <a:sym typeface="Nunito Sans Expanded Medium"/>
                </a:rPr>
                <a:t>THANK YOU</a:t>
              </a:r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809625" y="1883890"/>
            <a:ext cx="11890034" cy="112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CONTENT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699659" y="773278"/>
            <a:ext cx="4559641" cy="233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16"/>
              </a:lnSpc>
              <a:spcBef>
                <a:spcPct val="0"/>
              </a:spcBef>
            </a:pP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비전문가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&amp;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전문가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매칭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플랫폼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-CLOSEUP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8610974" y="9042108"/>
            <a:ext cx="1066053" cy="432385"/>
            <a:chOff x="0" y="0"/>
            <a:chExt cx="3070231" cy="1245268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2/13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6866021" cy="3901034"/>
            <a:chOff x="0" y="0"/>
            <a:chExt cx="3736118" cy="21227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36118" cy="2122732"/>
            </a:xfrm>
            <a:custGeom>
              <a:avLst/>
              <a:gdLst/>
              <a:ahLst/>
              <a:cxnLst/>
              <a:rect l="l" t="t" r="r" b="b"/>
              <a:pathLst>
                <a:path w="3736118" h="2122732">
                  <a:moveTo>
                    <a:pt x="40593" y="0"/>
                  </a:moveTo>
                  <a:lnTo>
                    <a:pt x="3695526" y="0"/>
                  </a:lnTo>
                  <a:cubicBezTo>
                    <a:pt x="3706292" y="0"/>
                    <a:pt x="3716617" y="4277"/>
                    <a:pt x="3724229" y="11889"/>
                  </a:cubicBezTo>
                  <a:cubicBezTo>
                    <a:pt x="3731842" y="19502"/>
                    <a:pt x="3736118" y="29827"/>
                    <a:pt x="3736118" y="40593"/>
                  </a:cubicBezTo>
                  <a:lnTo>
                    <a:pt x="3736118" y="2082140"/>
                  </a:lnTo>
                  <a:cubicBezTo>
                    <a:pt x="3736118" y="2092906"/>
                    <a:pt x="3731842" y="2103230"/>
                    <a:pt x="3724229" y="2110843"/>
                  </a:cubicBezTo>
                  <a:cubicBezTo>
                    <a:pt x="3716617" y="2118456"/>
                    <a:pt x="3706292" y="2122732"/>
                    <a:pt x="3695526" y="2122732"/>
                  </a:cubicBezTo>
                  <a:lnTo>
                    <a:pt x="40593" y="2122732"/>
                  </a:lnTo>
                  <a:cubicBezTo>
                    <a:pt x="29827" y="2122732"/>
                    <a:pt x="19502" y="2118456"/>
                    <a:pt x="11889" y="2110843"/>
                  </a:cubicBezTo>
                  <a:cubicBezTo>
                    <a:pt x="4277" y="2103230"/>
                    <a:pt x="0" y="2092906"/>
                    <a:pt x="0" y="2082140"/>
                  </a:cubicBezTo>
                  <a:lnTo>
                    <a:pt x="0" y="40593"/>
                  </a:lnTo>
                  <a:cubicBezTo>
                    <a:pt x="0" y="29827"/>
                    <a:pt x="4277" y="19502"/>
                    <a:pt x="11889" y="11889"/>
                  </a:cubicBezTo>
                  <a:cubicBezTo>
                    <a:pt x="19502" y="4277"/>
                    <a:pt x="29827" y="0"/>
                    <a:pt x="40593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736118" cy="2160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10974" y="9042108"/>
            <a:ext cx="1066053" cy="432385"/>
            <a:chOff x="0" y="0"/>
            <a:chExt cx="3070231" cy="12452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3/13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5224906"/>
            <a:ext cx="6866021" cy="3901034"/>
            <a:chOff x="0" y="0"/>
            <a:chExt cx="3736118" cy="21227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36118" cy="2122732"/>
            </a:xfrm>
            <a:custGeom>
              <a:avLst/>
              <a:gdLst/>
              <a:ahLst/>
              <a:cxnLst/>
              <a:rect l="l" t="t" r="r" b="b"/>
              <a:pathLst>
                <a:path w="3736118" h="2122732">
                  <a:moveTo>
                    <a:pt x="40593" y="0"/>
                  </a:moveTo>
                  <a:lnTo>
                    <a:pt x="3695526" y="0"/>
                  </a:lnTo>
                  <a:cubicBezTo>
                    <a:pt x="3706292" y="0"/>
                    <a:pt x="3716617" y="4277"/>
                    <a:pt x="3724229" y="11889"/>
                  </a:cubicBezTo>
                  <a:cubicBezTo>
                    <a:pt x="3731842" y="19502"/>
                    <a:pt x="3736118" y="29827"/>
                    <a:pt x="3736118" y="40593"/>
                  </a:cubicBezTo>
                  <a:lnTo>
                    <a:pt x="3736118" y="2082140"/>
                  </a:lnTo>
                  <a:cubicBezTo>
                    <a:pt x="3736118" y="2092906"/>
                    <a:pt x="3731842" y="2103230"/>
                    <a:pt x="3724229" y="2110843"/>
                  </a:cubicBezTo>
                  <a:cubicBezTo>
                    <a:pt x="3716617" y="2118456"/>
                    <a:pt x="3706292" y="2122732"/>
                    <a:pt x="3695526" y="2122732"/>
                  </a:cubicBezTo>
                  <a:lnTo>
                    <a:pt x="40593" y="2122732"/>
                  </a:lnTo>
                  <a:cubicBezTo>
                    <a:pt x="29827" y="2122732"/>
                    <a:pt x="19502" y="2118456"/>
                    <a:pt x="11889" y="2110843"/>
                  </a:cubicBezTo>
                  <a:cubicBezTo>
                    <a:pt x="4277" y="2103230"/>
                    <a:pt x="0" y="2092906"/>
                    <a:pt x="0" y="2082140"/>
                  </a:cubicBezTo>
                  <a:lnTo>
                    <a:pt x="0" y="40593"/>
                  </a:lnTo>
                  <a:cubicBezTo>
                    <a:pt x="0" y="29827"/>
                    <a:pt x="4277" y="19502"/>
                    <a:pt x="11889" y="11889"/>
                  </a:cubicBezTo>
                  <a:cubicBezTo>
                    <a:pt x="19502" y="4277"/>
                    <a:pt x="29827" y="0"/>
                    <a:pt x="40593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736118" cy="2160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68483" y="1281975"/>
            <a:ext cx="6386454" cy="3405258"/>
          </a:xfrm>
          <a:custGeom>
            <a:avLst/>
            <a:gdLst/>
            <a:ahLst/>
            <a:cxnLst/>
            <a:rect l="l" t="t" r="r" b="b"/>
            <a:pathLst>
              <a:path w="6386454" h="3405258">
                <a:moveTo>
                  <a:pt x="0" y="0"/>
                </a:moveTo>
                <a:lnTo>
                  <a:pt x="6386455" y="0"/>
                </a:lnTo>
                <a:lnTo>
                  <a:pt x="6386455" y="3405258"/>
                </a:lnTo>
                <a:lnTo>
                  <a:pt x="0" y="340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55" t="-383" r="-5547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68483" y="5520220"/>
            <a:ext cx="6386454" cy="3310406"/>
          </a:xfrm>
          <a:custGeom>
            <a:avLst/>
            <a:gdLst/>
            <a:ahLst/>
            <a:cxnLst/>
            <a:rect l="l" t="t" r="r" b="b"/>
            <a:pathLst>
              <a:path w="6386454" h="3310406">
                <a:moveTo>
                  <a:pt x="0" y="0"/>
                </a:moveTo>
                <a:lnTo>
                  <a:pt x="6386455" y="0"/>
                </a:lnTo>
                <a:lnTo>
                  <a:pt x="6386455" y="3310406"/>
                </a:lnTo>
                <a:lnTo>
                  <a:pt x="0" y="3310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8748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302303" y="3422354"/>
            <a:ext cx="1861222" cy="1549812"/>
          </a:xfrm>
          <a:custGeom>
            <a:avLst/>
            <a:gdLst/>
            <a:ahLst/>
            <a:cxnLst/>
            <a:rect l="l" t="t" r="r" b="b"/>
            <a:pathLst>
              <a:path w="1861222" h="1549812">
                <a:moveTo>
                  <a:pt x="0" y="0"/>
                </a:moveTo>
                <a:lnTo>
                  <a:pt x="1861223" y="0"/>
                </a:lnTo>
                <a:lnTo>
                  <a:pt x="1861223" y="1549812"/>
                </a:lnTo>
                <a:lnTo>
                  <a:pt x="0" y="1549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152069" y="7922295"/>
            <a:ext cx="2161691" cy="1336005"/>
          </a:xfrm>
          <a:custGeom>
            <a:avLst/>
            <a:gdLst/>
            <a:ahLst/>
            <a:cxnLst/>
            <a:rect l="l" t="t" r="r" b="b"/>
            <a:pathLst>
              <a:path w="2161691" h="1336005">
                <a:moveTo>
                  <a:pt x="0" y="0"/>
                </a:moveTo>
                <a:lnTo>
                  <a:pt x="2161691" y="0"/>
                </a:lnTo>
                <a:lnTo>
                  <a:pt x="2161691" y="1336005"/>
                </a:lnTo>
                <a:lnTo>
                  <a:pt x="0" y="13360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886085" y="1634403"/>
            <a:ext cx="6547114" cy="128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75"/>
              </a:lnSpc>
            </a:pPr>
            <a:r>
              <a:rPr lang="en-US" sz="8392" dirty="0" err="1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주제선정배경</a:t>
            </a:r>
            <a:endParaRPr lang="en-US" sz="8392" dirty="0">
              <a:solidFill>
                <a:srgbClr val="211F1C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667010" y="2946504"/>
            <a:ext cx="8592290" cy="91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0"/>
              </a:lnSpc>
            </a:pP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일상에서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정보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부족으로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인해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구하기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힘든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서비스들을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여러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전문가들이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모여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저렴한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가격에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쉽게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이용할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수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있는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사이트를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통해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고객의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편의성과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접근성을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높이고자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합니다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</a:p>
          <a:p>
            <a:pPr marL="0" lvl="0" indent="0" algn="l">
              <a:lnSpc>
                <a:spcPts val="2557"/>
              </a:lnSpc>
              <a:spcBef>
                <a:spcPct val="0"/>
              </a:spcBef>
            </a:pPr>
            <a:endParaRPr lang="en-US" sz="1639" dirty="0">
              <a:solidFill>
                <a:srgbClr val="211F1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725401" y="773278"/>
            <a:ext cx="4533900" cy="233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16"/>
              </a:lnSpc>
              <a:spcBef>
                <a:spcPct val="0"/>
              </a:spcBef>
            </a:pP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비전문가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&amp;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전문가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매칭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플랫폼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-CLOSEUP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610974" y="4438489"/>
            <a:ext cx="8592290" cy="4249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0"/>
              </a:lnSpc>
            </a:pP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이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웹사이트는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전문가들이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제공하는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다양한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서비스를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카테고리별로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나눈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게시판을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포함하고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있습니다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</a:p>
          <a:p>
            <a:pPr algn="l">
              <a:lnSpc>
                <a:spcPts val="2410"/>
              </a:lnSpc>
            </a:pP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고객은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게시판에서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원하는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서비스를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쉽게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찾아볼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수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있으며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각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서비스에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대한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정보를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확인한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후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직접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전문가와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1:1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대화를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통해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서비스를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이용할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수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있도록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지원합니다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</a:p>
          <a:p>
            <a:pPr algn="l">
              <a:lnSpc>
                <a:spcPts val="2410"/>
              </a:lnSpc>
            </a:pPr>
            <a:endParaRPr lang="en-US" sz="1639" dirty="0">
              <a:solidFill>
                <a:srgbClr val="211F1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l">
              <a:lnSpc>
                <a:spcPts val="2410"/>
              </a:lnSpc>
            </a:pP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최종적으로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이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웹사이트의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목표는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고객이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필요한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서비스를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효과적으로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이용할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수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있도록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돕는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것입니다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.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이를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통해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고객은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전문적인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도움을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받고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전문가들은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자신의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서비스를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보다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많은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고객에게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제공할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수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있는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기회를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갖게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됩니다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</a:p>
          <a:p>
            <a:pPr algn="l">
              <a:lnSpc>
                <a:spcPts val="2410"/>
              </a:lnSpc>
            </a:pPr>
            <a:endParaRPr lang="en-US" sz="1639" dirty="0">
              <a:solidFill>
                <a:srgbClr val="211F1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l">
              <a:lnSpc>
                <a:spcPts val="2410"/>
              </a:lnSpc>
            </a:pP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이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프로젝트는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사용자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친화적인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인터페이스와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효율적인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매칭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시스템을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통해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고객과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전문가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간의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원활한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소통을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도모하며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궁극적으로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고객의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만족도를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높이는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것을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목표로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하고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39" dirty="0" err="1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있습니다</a:t>
            </a:r>
            <a:r>
              <a:rPr lang="en-US" sz="1639" dirty="0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</a:p>
          <a:p>
            <a:pPr algn="l">
              <a:lnSpc>
                <a:spcPts val="2410"/>
              </a:lnSpc>
            </a:pPr>
            <a:endParaRPr lang="en-US" sz="1639" dirty="0">
              <a:solidFill>
                <a:srgbClr val="211F1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>
              <a:lnSpc>
                <a:spcPts val="2410"/>
              </a:lnSpc>
              <a:spcBef>
                <a:spcPct val="0"/>
              </a:spcBef>
            </a:pPr>
            <a:endParaRPr lang="en-US" sz="1639" dirty="0">
              <a:solidFill>
                <a:srgbClr val="211F1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809624" y="3669663"/>
            <a:ext cx="3887797" cy="4791729"/>
            <a:chOff x="0" y="0"/>
            <a:chExt cx="1023947" cy="12620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23947" cy="1262019"/>
            </a:xfrm>
            <a:custGeom>
              <a:avLst/>
              <a:gdLst/>
              <a:ahLst/>
              <a:cxnLst/>
              <a:rect l="l" t="t" r="r" b="b"/>
              <a:pathLst>
                <a:path w="1023947" h="1262019">
                  <a:moveTo>
                    <a:pt x="71688" y="0"/>
                  </a:moveTo>
                  <a:lnTo>
                    <a:pt x="952258" y="0"/>
                  </a:lnTo>
                  <a:cubicBezTo>
                    <a:pt x="971271" y="0"/>
                    <a:pt x="989505" y="7553"/>
                    <a:pt x="1002950" y="20997"/>
                  </a:cubicBezTo>
                  <a:cubicBezTo>
                    <a:pt x="1016394" y="34441"/>
                    <a:pt x="1023947" y="52675"/>
                    <a:pt x="1023947" y="71688"/>
                  </a:cubicBezTo>
                  <a:lnTo>
                    <a:pt x="1023947" y="1190331"/>
                  </a:lnTo>
                  <a:cubicBezTo>
                    <a:pt x="1023947" y="1209344"/>
                    <a:pt x="1016394" y="1227578"/>
                    <a:pt x="1002950" y="1241022"/>
                  </a:cubicBezTo>
                  <a:cubicBezTo>
                    <a:pt x="989505" y="1254466"/>
                    <a:pt x="971271" y="1262019"/>
                    <a:pt x="952258" y="1262019"/>
                  </a:cubicBezTo>
                  <a:lnTo>
                    <a:pt x="71688" y="1262019"/>
                  </a:lnTo>
                  <a:cubicBezTo>
                    <a:pt x="52675" y="1262019"/>
                    <a:pt x="34441" y="1254466"/>
                    <a:pt x="20997" y="1241022"/>
                  </a:cubicBezTo>
                  <a:cubicBezTo>
                    <a:pt x="7553" y="1227578"/>
                    <a:pt x="0" y="1209344"/>
                    <a:pt x="0" y="1190331"/>
                  </a:cubicBezTo>
                  <a:lnTo>
                    <a:pt x="0" y="71688"/>
                  </a:lnTo>
                  <a:cubicBezTo>
                    <a:pt x="0" y="52675"/>
                    <a:pt x="7553" y="34441"/>
                    <a:pt x="20997" y="20997"/>
                  </a:cubicBezTo>
                  <a:cubicBezTo>
                    <a:pt x="34441" y="7553"/>
                    <a:pt x="52675" y="0"/>
                    <a:pt x="7168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23947" cy="13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10974" y="9042108"/>
            <a:ext cx="1066053" cy="432385"/>
            <a:chOff x="0" y="0"/>
            <a:chExt cx="3070231" cy="12452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4/13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057327" y="3669663"/>
            <a:ext cx="3887797" cy="4791729"/>
            <a:chOff x="0" y="0"/>
            <a:chExt cx="1023947" cy="12620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23947" cy="1262019"/>
            </a:xfrm>
            <a:custGeom>
              <a:avLst/>
              <a:gdLst/>
              <a:ahLst/>
              <a:cxnLst/>
              <a:rect l="l" t="t" r="r" b="b"/>
              <a:pathLst>
                <a:path w="1023947" h="1262019">
                  <a:moveTo>
                    <a:pt x="71688" y="0"/>
                  </a:moveTo>
                  <a:lnTo>
                    <a:pt x="952258" y="0"/>
                  </a:lnTo>
                  <a:cubicBezTo>
                    <a:pt x="971271" y="0"/>
                    <a:pt x="989505" y="7553"/>
                    <a:pt x="1002950" y="20997"/>
                  </a:cubicBezTo>
                  <a:cubicBezTo>
                    <a:pt x="1016394" y="34441"/>
                    <a:pt x="1023947" y="52675"/>
                    <a:pt x="1023947" y="71688"/>
                  </a:cubicBezTo>
                  <a:lnTo>
                    <a:pt x="1023947" y="1190331"/>
                  </a:lnTo>
                  <a:cubicBezTo>
                    <a:pt x="1023947" y="1209344"/>
                    <a:pt x="1016394" y="1227578"/>
                    <a:pt x="1002950" y="1241022"/>
                  </a:cubicBezTo>
                  <a:cubicBezTo>
                    <a:pt x="989505" y="1254466"/>
                    <a:pt x="971271" y="1262019"/>
                    <a:pt x="952258" y="1262019"/>
                  </a:cubicBezTo>
                  <a:lnTo>
                    <a:pt x="71688" y="1262019"/>
                  </a:lnTo>
                  <a:cubicBezTo>
                    <a:pt x="52675" y="1262019"/>
                    <a:pt x="34441" y="1254466"/>
                    <a:pt x="20997" y="1241022"/>
                  </a:cubicBezTo>
                  <a:cubicBezTo>
                    <a:pt x="7553" y="1227578"/>
                    <a:pt x="0" y="1209344"/>
                    <a:pt x="0" y="1190331"/>
                  </a:cubicBezTo>
                  <a:lnTo>
                    <a:pt x="0" y="71688"/>
                  </a:lnTo>
                  <a:cubicBezTo>
                    <a:pt x="0" y="52675"/>
                    <a:pt x="7553" y="34441"/>
                    <a:pt x="20997" y="20997"/>
                  </a:cubicBezTo>
                  <a:cubicBezTo>
                    <a:pt x="34441" y="7553"/>
                    <a:pt x="52675" y="0"/>
                    <a:pt x="7168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23947" cy="13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307074" y="3669663"/>
            <a:ext cx="3887797" cy="4791729"/>
            <a:chOff x="0" y="0"/>
            <a:chExt cx="1023947" cy="12620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3947" cy="1262019"/>
            </a:xfrm>
            <a:custGeom>
              <a:avLst/>
              <a:gdLst/>
              <a:ahLst/>
              <a:cxnLst/>
              <a:rect l="l" t="t" r="r" b="b"/>
              <a:pathLst>
                <a:path w="1023947" h="1262019">
                  <a:moveTo>
                    <a:pt x="71688" y="0"/>
                  </a:moveTo>
                  <a:lnTo>
                    <a:pt x="952258" y="0"/>
                  </a:lnTo>
                  <a:cubicBezTo>
                    <a:pt x="971271" y="0"/>
                    <a:pt x="989505" y="7553"/>
                    <a:pt x="1002950" y="20997"/>
                  </a:cubicBezTo>
                  <a:cubicBezTo>
                    <a:pt x="1016394" y="34441"/>
                    <a:pt x="1023947" y="52675"/>
                    <a:pt x="1023947" y="71688"/>
                  </a:cubicBezTo>
                  <a:lnTo>
                    <a:pt x="1023947" y="1190331"/>
                  </a:lnTo>
                  <a:cubicBezTo>
                    <a:pt x="1023947" y="1209344"/>
                    <a:pt x="1016394" y="1227578"/>
                    <a:pt x="1002950" y="1241022"/>
                  </a:cubicBezTo>
                  <a:cubicBezTo>
                    <a:pt x="989505" y="1254466"/>
                    <a:pt x="971271" y="1262019"/>
                    <a:pt x="952258" y="1262019"/>
                  </a:cubicBezTo>
                  <a:lnTo>
                    <a:pt x="71688" y="1262019"/>
                  </a:lnTo>
                  <a:cubicBezTo>
                    <a:pt x="52675" y="1262019"/>
                    <a:pt x="34441" y="1254466"/>
                    <a:pt x="20997" y="1241022"/>
                  </a:cubicBezTo>
                  <a:cubicBezTo>
                    <a:pt x="7553" y="1227578"/>
                    <a:pt x="0" y="1209344"/>
                    <a:pt x="0" y="1190331"/>
                  </a:cubicBezTo>
                  <a:lnTo>
                    <a:pt x="0" y="71688"/>
                  </a:lnTo>
                  <a:cubicBezTo>
                    <a:pt x="0" y="52675"/>
                    <a:pt x="7553" y="34441"/>
                    <a:pt x="20997" y="20997"/>
                  </a:cubicBezTo>
                  <a:cubicBezTo>
                    <a:pt x="34441" y="7553"/>
                    <a:pt x="52675" y="0"/>
                    <a:pt x="7168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23947" cy="13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556821" y="3669663"/>
            <a:ext cx="3887797" cy="4791729"/>
            <a:chOff x="0" y="0"/>
            <a:chExt cx="1023947" cy="12620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23947" cy="1262019"/>
            </a:xfrm>
            <a:custGeom>
              <a:avLst/>
              <a:gdLst/>
              <a:ahLst/>
              <a:cxnLst/>
              <a:rect l="l" t="t" r="r" b="b"/>
              <a:pathLst>
                <a:path w="1023947" h="1262019">
                  <a:moveTo>
                    <a:pt x="71688" y="0"/>
                  </a:moveTo>
                  <a:lnTo>
                    <a:pt x="952258" y="0"/>
                  </a:lnTo>
                  <a:cubicBezTo>
                    <a:pt x="971271" y="0"/>
                    <a:pt x="989505" y="7553"/>
                    <a:pt x="1002950" y="20997"/>
                  </a:cubicBezTo>
                  <a:cubicBezTo>
                    <a:pt x="1016394" y="34441"/>
                    <a:pt x="1023947" y="52675"/>
                    <a:pt x="1023947" y="71688"/>
                  </a:cubicBezTo>
                  <a:lnTo>
                    <a:pt x="1023947" y="1190331"/>
                  </a:lnTo>
                  <a:cubicBezTo>
                    <a:pt x="1023947" y="1209344"/>
                    <a:pt x="1016394" y="1227578"/>
                    <a:pt x="1002950" y="1241022"/>
                  </a:cubicBezTo>
                  <a:cubicBezTo>
                    <a:pt x="989505" y="1254466"/>
                    <a:pt x="971271" y="1262019"/>
                    <a:pt x="952258" y="1262019"/>
                  </a:cubicBezTo>
                  <a:lnTo>
                    <a:pt x="71688" y="1262019"/>
                  </a:lnTo>
                  <a:cubicBezTo>
                    <a:pt x="52675" y="1262019"/>
                    <a:pt x="34441" y="1254466"/>
                    <a:pt x="20997" y="1241022"/>
                  </a:cubicBezTo>
                  <a:cubicBezTo>
                    <a:pt x="7553" y="1227578"/>
                    <a:pt x="0" y="1209344"/>
                    <a:pt x="0" y="1190331"/>
                  </a:cubicBezTo>
                  <a:lnTo>
                    <a:pt x="0" y="71688"/>
                  </a:lnTo>
                  <a:cubicBezTo>
                    <a:pt x="0" y="52675"/>
                    <a:pt x="7553" y="34441"/>
                    <a:pt x="20997" y="20997"/>
                  </a:cubicBezTo>
                  <a:cubicBezTo>
                    <a:pt x="34441" y="7553"/>
                    <a:pt x="52675" y="0"/>
                    <a:pt x="7168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023947" cy="13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>
                <a:latin typeface="Dotum" panose="020B0600000101010101" pitchFamily="34" charset="-127"/>
                <a:ea typeface="Dotum" panose="020B0600000101010101" pitchFamily="34" charset="-127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63666" y="4133545"/>
            <a:ext cx="2779714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이운호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68171" y="6460820"/>
            <a:ext cx="2775210" cy="1306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57"/>
              </a:lnSpc>
            </a:pPr>
            <a:r>
              <a:rPr lang="en-US" sz="1739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[</a:t>
            </a:r>
            <a:r>
              <a:rPr lang="en-US" sz="1739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기능</a:t>
            </a:r>
            <a:r>
              <a:rPr lang="en-US" sz="1739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구현</a:t>
            </a:r>
            <a:r>
              <a:rPr lang="en-US" sz="1739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]</a:t>
            </a:r>
          </a:p>
          <a:p>
            <a:pPr algn="ctr">
              <a:lnSpc>
                <a:spcPts val="2557"/>
              </a:lnSpc>
            </a:pPr>
            <a:r>
              <a:rPr lang="en-US" sz="1739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회원가입</a:t>
            </a:r>
            <a:endParaRPr lang="en-US" sz="1739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Roboto Mono"/>
              <a:sym typeface="Roboto Mono"/>
            </a:endParaRPr>
          </a:p>
          <a:p>
            <a:pPr algn="ctr">
              <a:lnSpc>
                <a:spcPts val="2557"/>
              </a:lnSpc>
            </a:pPr>
            <a:r>
              <a:rPr lang="en-US" sz="1739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채팅</a:t>
            </a:r>
            <a:endParaRPr lang="en-US" sz="1739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Roboto Mono"/>
              <a:sym typeface="Roboto Mono"/>
            </a:endParaRPr>
          </a:p>
          <a:p>
            <a:pPr marL="0" lvl="0" indent="0" algn="ctr">
              <a:lnSpc>
                <a:spcPts val="2557"/>
              </a:lnSpc>
              <a:spcBef>
                <a:spcPct val="0"/>
              </a:spcBef>
            </a:pPr>
            <a:r>
              <a:rPr lang="en-US" sz="1739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결제</a:t>
            </a:r>
            <a:endParaRPr lang="en-US" sz="1739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Roboto Mono"/>
              <a:sym typeface="Roboto Mono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750302" y="2646696"/>
            <a:ext cx="10787396" cy="3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57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각 팀원이 담당했던 역할과 기능 소개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44165" y="1212927"/>
            <a:ext cx="13999670" cy="128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팀원 소개/ 역할 선정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611368" y="4133545"/>
            <a:ext cx="2779714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이성훈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27313" y="6471899"/>
            <a:ext cx="3147823" cy="163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7"/>
              </a:lnSpc>
            </a:pPr>
            <a:r>
              <a:rPr lang="en-US" sz="1739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[</a:t>
            </a:r>
            <a:r>
              <a:rPr lang="en-US" sz="1739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기능</a:t>
            </a:r>
            <a:r>
              <a:rPr lang="en-US" sz="1739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구현</a:t>
            </a:r>
            <a:r>
              <a:rPr lang="en-US" sz="1739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]</a:t>
            </a:r>
          </a:p>
          <a:p>
            <a:pPr algn="ctr">
              <a:lnSpc>
                <a:spcPts val="2557"/>
              </a:lnSpc>
            </a:pPr>
            <a:r>
              <a:rPr lang="en-US" sz="1739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소셜</a:t>
            </a:r>
            <a:r>
              <a:rPr lang="en-US" sz="1739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로그인</a:t>
            </a:r>
            <a:endParaRPr lang="en-US" sz="1739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Roboto Mono"/>
              <a:sym typeface="Roboto Mono"/>
            </a:endParaRPr>
          </a:p>
          <a:p>
            <a:pPr algn="ctr">
              <a:lnSpc>
                <a:spcPts val="2557"/>
              </a:lnSpc>
            </a:pPr>
            <a:r>
              <a:rPr lang="en-US" sz="1739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게시판</a:t>
            </a:r>
            <a:r>
              <a:rPr lang="en-US" sz="1739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(</a:t>
            </a:r>
            <a:r>
              <a:rPr lang="en-US" sz="1739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커뮤니티,문의</a:t>
            </a:r>
            <a:r>
              <a:rPr lang="en-US" sz="1739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)</a:t>
            </a:r>
          </a:p>
          <a:p>
            <a:pPr algn="ctr">
              <a:lnSpc>
                <a:spcPts val="2557"/>
              </a:lnSpc>
            </a:pPr>
            <a:r>
              <a:rPr lang="en-US" sz="1739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관리자</a:t>
            </a:r>
            <a:r>
              <a:rPr lang="en-US" sz="1739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페이지</a:t>
            </a:r>
            <a:endParaRPr lang="en-US" sz="1739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Roboto Mono"/>
              <a:sym typeface="Roboto Mono"/>
            </a:endParaRPr>
          </a:p>
          <a:p>
            <a:pPr marL="0" lvl="0" indent="0" algn="ctr">
              <a:lnSpc>
                <a:spcPts val="2557"/>
              </a:lnSpc>
              <a:spcBef>
                <a:spcPct val="0"/>
              </a:spcBef>
            </a:pPr>
            <a:r>
              <a:rPr lang="en-US" sz="1739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댓글</a:t>
            </a:r>
            <a:endParaRPr lang="en-US" sz="1739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Roboto Mono"/>
              <a:sym typeface="Roboto Mono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861116" y="4133545"/>
            <a:ext cx="2779714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길보령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677060" y="6460820"/>
            <a:ext cx="3147823" cy="1621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7"/>
              </a:lnSpc>
            </a:pPr>
            <a:r>
              <a:rPr lang="en-US" sz="1739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[</a:t>
            </a:r>
            <a:r>
              <a:rPr lang="en-US" sz="1739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기능</a:t>
            </a:r>
            <a:r>
              <a:rPr lang="en-US" sz="1739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구현</a:t>
            </a:r>
            <a:r>
              <a:rPr lang="en-US" sz="1739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]</a:t>
            </a:r>
          </a:p>
          <a:p>
            <a:pPr algn="ctr">
              <a:lnSpc>
                <a:spcPts val="2557"/>
              </a:lnSpc>
            </a:pPr>
            <a:r>
              <a:rPr lang="en-US" sz="1739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즐겨찾기</a:t>
            </a:r>
            <a:endParaRPr lang="en-US" sz="1739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Roboto Mono"/>
              <a:sym typeface="Roboto Mono"/>
            </a:endParaRPr>
          </a:p>
          <a:p>
            <a:pPr algn="ctr">
              <a:lnSpc>
                <a:spcPts val="2557"/>
              </a:lnSpc>
            </a:pPr>
            <a:r>
              <a:rPr lang="en-US" sz="1739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게시판</a:t>
            </a:r>
            <a:r>
              <a:rPr lang="en-US" sz="1739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(</a:t>
            </a:r>
            <a:r>
              <a:rPr lang="en-US" sz="1739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마이페이지</a:t>
            </a:r>
            <a:r>
              <a:rPr lang="en-US" altLang="ko-KR" sz="1739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)</a:t>
            </a:r>
            <a:endParaRPr lang="en-US" sz="1739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Roboto Mono"/>
              <a:sym typeface="Roboto Mono"/>
            </a:endParaRPr>
          </a:p>
          <a:p>
            <a:pPr algn="ctr">
              <a:lnSpc>
                <a:spcPts val="2557"/>
              </a:lnSpc>
            </a:pPr>
            <a:r>
              <a:rPr lang="en-US" sz="1739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리뷰</a:t>
            </a:r>
            <a:r>
              <a:rPr lang="en-US" sz="1739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(</a:t>
            </a:r>
            <a:r>
              <a:rPr lang="en-US" sz="1739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미완</a:t>
            </a:r>
            <a:r>
              <a:rPr lang="en-US" sz="1739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)</a:t>
            </a:r>
          </a:p>
          <a:p>
            <a:pPr marL="0" lvl="0" indent="0" algn="ctr">
              <a:lnSpc>
                <a:spcPts val="2557"/>
              </a:lnSpc>
              <a:spcBef>
                <a:spcPct val="0"/>
              </a:spcBef>
            </a:pPr>
            <a:endParaRPr lang="en-US" sz="1739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Roboto Mono"/>
              <a:sym typeface="Roboto Mono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110863" y="4133545"/>
            <a:ext cx="2779714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박정우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926808" y="6460820"/>
            <a:ext cx="3147823" cy="1955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7"/>
              </a:lnSpc>
            </a:pPr>
            <a:r>
              <a:rPr lang="en-US" sz="1739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[</a:t>
            </a:r>
            <a:r>
              <a:rPr lang="en-US" sz="1739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기능</a:t>
            </a:r>
            <a:r>
              <a:rPr lang="en-US" sz="1739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구현</a:t>
            </a:r>
            <a:r>
              <a:rPr lang="en-US" sz="1739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]</a:t>
            </a:r>
          </a:p>
          <a:p>
            <a:pPr algn="ctr">
              <a:lnSpc>
                <a:spcPts val="2557"/>
              </a:lnSpc>
            </a:pPr>
            <a:r>
              <a:rPr lang="en-US" sz="1739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지도</a:t>
            </a:r>
            <a:endParaRPr lang="en-US" sz="1739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Roboto Mono"/>
              <a:sym typeface="Roboto Mono"/>
            </a:endParaRPr>
          </a:p>
          <a:p>
            <a:pPr algn="ctr">
              <a:lnSpc>
                <a:spcPts val="2557"/>
              </a:lnSpc>
            </a:pPr>
            <a:r>
              <a:rPr lang="en-US" sz="1739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전문가</a:t>
            </a:r>
            <a:r>
              <a:rPr lang="en-US" sz="1739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등록</a:t>
            </a:r>
            <a:endParaRPr lang="en-US" sz="1739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Roboto Mono"/>
              <a:sym typeface="Roboto Mono"/>
            </a:endParaRPr>
          </a:p>
          <a:p>
            <a:pPr algn="ctr">
              <a:lnSpc>
                <a:spcPts val="2557"/>
              </a:lnSpc>
            </a:pPr>
            <a:r>
              <a:rPr lang="ko-KR" altLang="en-US" sz="1739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회원정보 수정</a:t>
            </a:r>
            <a:endParaRPr lang="en-US" altLang="ko-KR" sz="1739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Roboto Mono"/>
              <a:sym typeface="Roboto Mono"/>
            </a:endParaRPr>
          </a:p>
          <a:p>
            <a:pPr algn="ctr">
              <a:lnSpc>
                <a:spcPts val="2557"/>
              </a:lnSpc>
            </a:pPr>
            <a:r>
              <a:rPr lang="ko-KR" altLang="en-US" sz="1739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전문가정보수정</a:t>
            </a:r>
            <a:r>
              <a:rPr lang="en-US" altLang="ko-KR" sz="1739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(</a:t>
            </a:r>
            <a:r>
              <a:rPr lang="ko-KR" altLang="en-US" sz="1739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미완</a:t>
            </a:r>
            <a:r>
              <a:rPr lang="en-US" altLang="ko-KR" sz="1739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"/>
                <a:sym typeface="Roboto Mono"/>
              </a:rPr>
              <a:t>)</a:t>
            </a:r>
            <a:endParaRPr lang="en-US" sz="1739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Roboto Mono"/>
              <a:sym typeface="Roboto Mono"/>
            </a:endParaRPr>
          </a:p>
          <a:p>
            <a:pPr marL="0" lvl="0" indent="0" algn="ctr">
              <a:lnSpc>
                <a:spcPts val="2557"/>
              </a:lnSpc>
              <a:spcBef>
                <a:spcPct val="0"/>
              </a:spcBef>
            </a:pPr>
            <a:endParaRPr lang="en-US" sz="1739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Roboto Mono"/>
              <a:sym typeface="Roboto Mono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37124" y="4801857"/>
            <a:ext cx="2706256" cy="971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75664" lvl="1" indent="-187832" algn="ctr">
              <a:lnSpc>
                <a:spcPts val="2557"/>
              </a:lnSpc>
              <a:buFont typeface="Arial"/>
              <a:buChar char="•"/>
            </a:pPr>
            <a:r>
              <a:rPr lang="en-US" sz="1739" b="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 Bold"/>
                <a:sym typeface="Roboto Mono Bold"/>
              </a:rPr>
              <a:t>팀</a:t>
            </a:r>
            <a:r>
              <a:rPr lang="en-US" sz="1739" b="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 Bold"/>
                <a:sym typeface="Roboto Mono Bold"/>
              </a:rPr>
              <a:t> </a:t>
            </a:r>
            <a:r>
              <a:rPr lang="en-US" sz="1739" b="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 Bold"/>
                <a:sym typeface="Roboto Mono Bold"/>
              </a:rPr>
              <a:t>리더</a:t>
            </a:r>
            <a:endParaRPr lang="en-US" sz="1739" b="1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Roboto Mono Bold"/>
              <a:sym typeface="Roboto Mono Bold"/>
            </a:endParaRPr>
          </a:p>
          <a:p>
            <a:pPr marL="375664" lvl="1" indent="-187832" algn="ctr">
              <a:lnSpc>
                <a:spcPts val="2557"/>
              </a:lnSpc>
              <a:buFont typeface="Arial"/>
              <a:buChar char="•"/>
            </a:pPr>
            <a:r>
              <a:rPr lang="en-US" sz="1739" b="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 Bold"/>
                <a:sym typeface="Roboto Mono Bold"/>
              </a:rPr>
              <a:t>백엔드</a:t>
            </a:r>
            <a:endParaRPr lang="en-US" sz="1739" b="1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Roboto Mono Bold"/>
              <a:sym typeface="Roboto Mono Bold"/>
            </a:endParaRPr>
          </a:p>
          <a:p>
            <a:pPr marL="375664" lvl="1" indent="-187832" algn="ctr">
              <a:lnSpc>
                <a:spcPts val="2557"/>
              </a:lnSpc>
              <a:buFont typeface="Arial"/>
              <a:buChar char="•"/>
            </a:pPr>
            <a:r>
              <a:rPr lang="en-US" sz="1739" b="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 Bold"/>
                <a:sym typeface="Roboto Mono Bold"/>
              </a:rPr>
              <a:t>GIT관리</a:t>
            </a:r>
            <a:endParaRPr lang="en-US" sz="1739" b="1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Roboto Mono Bold"/>
              <a:sym typeface="Roboto Mono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678997" y="4801857"/>
            <a:ext cx="2505270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5664" lvl="1" indent="-187832" algn="ctr">
              <a:lnSpc>
                <a:spcPts val="2557"/>
              </a:lnSpc>
              <a:buFont typeface="Arial"/>
              <a:buChar char="•"/>
            </a:pPr>
            <a:r>
              <a:rPr lang="en-US" sz="1739" b="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 Bold"/>
                <a:sym typeface="Roboto Mono Bold"/>
              </a:rPr>
              <a:t>백엔드</a:t>
            </a:r>
            <a:endParaRPr lang="en-US" sz="1739" b="1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Roboto Mono Bold"/>
              <a:sym typeface="Roboto Mono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861116" y="4801857"/>
            <a:ext cx="2618860" cy="970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5664" lvl="1" indent="-187832" algn="ctr">
              <a:lnSpc>
                <a:spcPts val="2557"/>
              </a:lnSpc>
              <a:buFont typeface="Arial"/>
              <a:buChar char="•"/>
            </a:pPr>
            <a:r>
              <a:rPr lang="en-US" sz="1739" b="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 Bold"/>
                <a:sym typeface="Roboto Mono Bold"/>
              </a:rPr>
              <a:t>파일</a:t>
            </a:r>
            <a:r>
              <a:rPr lang="en-US" sz="1739" b="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 Bold"/>
                <a:sym typeface="Roboto Mono Bold"/>
              </a:rPr>
              <a:t> </a:t>
            </a:r>
            <a:r>
              <a:rPr lang="en-US" sz="1739" b="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 Bold"/>
                <a:sym typeface="Roboto Mono Bold"/>
              </a:rPr>
              <a:t>담당</a:t>
            </a:r>
            <a:r>
              <a:rPr lang="en-US" sz="1739" b="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 Bold"/>
                <a:sym typeface="Roboto Mono Bold"/>
              </a:rPr>
              <a:t>(</a:t>
            </a:r>
            <a:r>
              <a:rPr lang="en-US" sz="1739" b="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 Bold"/>
                <a:sym typeface="Roboto Mono Bold"/>
              </a:rPr>
              <a:t>작성</a:t>
            </a:r>
            <a:r>
              <a:rPr lang="en-US" sz="1739" b="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 Bold"/>
                <a:sym typeface="Roboto Mono Bold"/>
              </a:rPr>
              <a:t>/</a:t>
            </a:r>
            <a:r>
              <a:rPr lang="en-US" sz="1739" b="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 Bold"/>
                <a:sym typeface="Roboto Mono Bold"/>
              </a:rPr>
              <a:t>관리</a:t>
            </a:r>
            <a:r>
              <a:rPr lang="en-US" sz="1739" b="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 Bold"/>
                <a:sym typeface="Roboto Mono Bold"/>
              </a:rPr>
              <a:t>)</a:t>
            </a:r>
          </a:p>
          <a:p>
            <a:pPr marL="375664" lvl="1" indent="-187832" algn="ctr">
              <a:lnSpc>
                <a:spcPts val="2557"/>
              </a:lnSpc>
              <a:buFont typeface="Arial"/>
              <a:buChar char="•"/>
            </a:pPr>
            <a:r>
              <a:rPr lang="en-US" sz="1739" b="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 Bold"/>
                <a:sym typeface="Roboto Mono Bold"/>
              </a:rPr>
              <a:t>프론트엔드</a:t>
            </a:r>
            <a:endParaRPr lang="en-US" sz="1739" b="1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Roboto Mono Bold"/>
              <a:sym typeface="Roboto Mono Bold"/>
            </a:endParaRPr>
          </a:p>
          <a:p>
            <a:pPr marL="375664" lvl="1" indent="-187832" algn="ctr">
              <a:lnSpc>
                <a:spcPts val="2557"/>
              </a:lnSpc>
              <a:buFont typeface="Arial"/>
              <a:buChar char="•"/>
            </a:pPr>
            <a:r>
              <a:rPr lang="en-US" sz="1739" b="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 Bold"/>
                <a:sym typeface="Roboto Mono Bold"/>
              </a:rPr>
              <a:t>백엔드</a:t>
            </a:r>
            <a:endParaRPr lang="en-US" sz="1739" b="1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Roboto Mono Bold"/>
              <a:sym typeface="Roboto Mono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191289" y="4801857"/>
            <a:ext cx="2618860" cy="970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5664" lvl="1" indent="-187832" algn="ctr">
              <a:lnSpc>
                <a:spcPts val="2557"/>
              </a:lnSpc>
              <a:buFont typeface="Arial"/>
              <a:buChar char="•"/>
            </a:pPr>
            <a:r>
              <a:rPr lang="en-US" sz="1739" b="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 Bold"/>
                <a:sym typeface="Roboto Mono Bold"/>
              </a:rPr>
              <a:t>파일</a:t>
            </a:r>
            <a:r>
              <a:rPr lang="en-US" sz="1739" b="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 Bold"/>
                <a:sym typeface="Roboto Mono Bold"/>
              </a:rPr>
              <a:t> </a:t>
            </a:r>
            <a:r>
              <a:rPr lang="en-US" sz="1739" b="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 Bold"/>
                <a:sym typeface="Roboto Mono Bold"/>
              </a:rPr>
              <a:t>담당</a:t>
            </a:r>
            <a:r>
              <a:rPr lang="en-US" sz="1739" b="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 Bold"/>
                <a:sym typeface="Roboto Mono Bold"/>
              </a:rPr>
              <a:t>(</a:t>
            </a:r>
            <a:r>
              <a:rPr lang="en-US" sz="1739" b="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 Bold"/>
                <a:sym typeface="Roboto Mono Bold"/>
              </a:rPr>
              <a:t>작성</a:t>
            </a:r>
            <a:r>
              <a:rPr lang="en-US" sz="1739" b="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 Bold"/>
                <a:sym typeface="Roboto Mono Bold"/>
              </a:rPr>
              <a:t>/</a:t>
            </a:r>
            <a:r>
              <a:rPr lang="en-US" sz="1739" b="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 Bold"/>
                <a:sym typeface="Roboto Mono Bold"/>
              </a:rPr>
              <a:t>관리</a:t>
            </a:r>
            <a:r>
              <a:rPr lang="en-US" sz="1739" b="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 Bold"/>
                <a:sym typeface="Roboto Mono Bold"/>
              </a:rPr>
              <a:t>)</a:t>
            </a:r>
          </a:p>
          <a:p>
            <a:pPr marL="375664" lvl="1" indent="-187832" algn="ctr">
              <a:lnSpc>
                <a:spcPts val="2557"/>
              </a:lnSpc>
              <a:buFont typeface="Arial"/>
              <a:buChar char="•"/>
            </a:pPr>
            <a:r>
              <a:rPr lang="en-US" sz="1739" b="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 Bold"/>
                <a:sym typeface="Roboto Mono Bold"/>
              </a:rPr>
              <a:t>프론트엔드</a:t>
            </a:r>
            <a:endParaRPr lang="en-US" sz="1739" b="1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Roboto Mono Bold"/>
              <a:sym typeface="Roboto Mono Bold"/>
            </a:endParaRPr>
          </a:p>
          <a:p>
            <a:pPr marL="375664" lvl="1" indent="-187832" algn="ctr">
              <a:lnSpc>
                <a:spcPts val="2557"/>
              </a:lnSpc>
              <a:buFont typeface="Arial"/>
              <a:buChar char="•"/>
            </a:pPr>
            <a:r>
              <a:rPr lang="en-US" sz="1739" b="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Roboto Mono Bold"/>
                <a:sym typeface="Roboto Mono Bold"/>
              </a:rPr>
              <a:t>백엔드</a:t>
            </a:r>
            <a:endParaRPr lang="en-US" sz="1739" b="1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Roboto Mono Bold"/>
              <a:sym typeface="Roboto Mono Bold"/>
            </a:endParaRPr>
          </a:p>
        </p:txBody>
      </p:sp>
      <p:sp>
        <p:nvSpPr>
          <p:cNvPr id="42" name="TextBox 20">
            <a:extLst>
              <a:ext uri="{FF2B5EF4-FFF2-40B4-BE49-F238E27FC236}">
                <a16:creationId xmlns:a16="http://schemas.microsoft.com/office/drawing/2014/main" id="{3EE9EB0A-12DE-A00D-D708-BA3908C5455D}"/>
              </a:ext>
            </a:extLst>
          </p:cNvPr>
          <p:cNvSpPr txBox="1"/>
          <p:nvPr/>
        </p:nvSpPr>
        <p:spPr>
          <a:xfrm>
            <a:off x="12725401" y="773278"/>
            <a:ext cx="4533900" cy="233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16"/>
              </a:lnSpc>
              <a:spcBef>
                <a:spcPct val="0"/>
              </a:spcBef>
            </a:pP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비전문가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&amp;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전문가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매칭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플랫폼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-CLOSEUP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19163" y="2913376"/>
            <a:ext cx="3143250" cy="874356"/>
            <a:chOff x="0" y="0"/>
            <a:chExt cx="1002670" cy="2789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60606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FFFFFF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Semi-Bold"/>
                  <a:sym typeface="Nunito Sans Expanded Semi-Bold"/>
                </a:rPr>
                <a:t>홈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45769" y="2913376"/>
            <a:ext cx="3143250" cy="874356"/>
            <a:chOff x="0" y="0"/>
            <a:chExt cx="1002670" cy="2789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60606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FFFFFF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Semi-Bold"/>
                  <a:sym typeface="Nunito Sans Expanded Semi-Bold"/>
                </a:rPr>
                <a:t>주변 전문가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72375" y="2913376"/>
            <a:ext cx="3143250" cy="874356"/>
            <a:chOff x="0" y="0"/>
            <a:chExt cx="1002670" cy="2789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60606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FFFFFF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Semi-Bold"/>
                  <a:sym typeface="Nunito Sans Expanded Semi-Bold"/>
                </a:rPr>
                <a:t>커뮤니티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225588" y="2913376"/>
            <a:ext cx="3143250" cy="874356"/>
            <a:chOff x="0" y="0"/>
            <a:chExt cx="1002670" cy="2789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60606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FFFFFF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Semi-Bold"/>
                  <a:sym typeface="Nunito Sans Expanded Semi-Bold"/>
                </a:rPr>
                <a:t>마이페이지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898981" y="2913376"/>
            <a:ext cx="3143250" cy="874356"/>
            <a:chOff x="0" y="0"/>
            <a:chExt cx="1002670" cy="2789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60606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FFFFFF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Semi-Bold"/>
                  <a:sym typeface="Nunito Sans Expanded Semi-Bold"/>
                </a:rPr>
                <a:t>문의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19163" y="3968707"/>
            <a:ext cx="3143250" cy="874356"/>
            <a:chOff x="0" y="0"/>
            <a:chExt cx="1002670" cy="2789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DBDBDB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211F1C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"/>
                  <a:sym typeface="Nunito Sans Expanded"/>
                </a:rPr>
                <a:t>서비스 게시물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245769" y="3968707"/>
            <a:ext cx="3143250" cy="874356"/>
            <a:chOff x="0" y="0"/>
            <a:chExt cx="1002670" cy="27891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211F1C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Semi-Bold"/>
                  <a:sym typeface="Nunito Sans Expanded Semi-Bold"/>
                </a:rPr>
                <a:t>(현재위치기반) 주변 전문가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572375" y="3968707"/>
            <a:ext cx="3143250" cy="874356"/>
            <a:chOff x="0" y="0"/>
            <a:chExt cx="1002670" cy="2789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211F1C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Semi-Bold"/>
                  <a:sym typeface="Nunito Sans Expanded Semi-Bold"/>
                </a:rPr>
                <a:t>전문가 추천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225588" y="3968707"/>
            <a:ext cx="3143250" cy="874356"/>
            <a:chOff x="0" y="0"/>
            <a:chExt cx="1002670" cy="27891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211F1C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Semi-Bold"/>
                  <a:sym typeface="Nunito Sans Expanded Semi-Bold"/>
                </a:rPr>
                <a:t>회원정보수정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898981" y="3968707"/>
            <a:ext cx="3143250" cy="874356"/>
            <a:chOff x="0" y="0"/>
            <a:chExt cx="1002670" cy="27891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211F1C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Semi-Bold"/>
                  <a:sym typeface="Nunito Sans Expanded Semi-Bold"/>
                </a:rPr>
                <a:t>?FNQ(미완)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572375" y="5024038"/>
            <a:ext cx="3143250" cy="874356"/>
            <a:chOff x="0" y="0"/>
            <a:chExt cx="1002670" cy="27891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211F1C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Semi-Bold"/>
                  <a:sym typeface="Nunito Sans Expanded Semi-Bold"/>
                </a:rPr>
                <a:t>전문가 후기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4225588" y="5033563"/>
            <a:ext cx="3143250" cy="874356"/>
            <a:chOff x="0" y="0"/>
            <a:chExt cx="1002670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211F1C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Semi-Bold"/>
                  <a:sym typeface="Nunito Sans Expanded Semi-Bold"/>
                </a:rPr>
                <a:t>게시글관리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898981" y="5024038"/>
            <a:ext cx="3143250" cy="874356"/>
            <a:chOff x="0" y="0"/>
            <a:chExt cx="1002670" cy="27891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211F1C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Semi-Bold"/>
                  <a:sym typeface="Nunito Sans Expanded Semi-Bold"/>
                </a:rPr>
                <a:t>1:1문의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7572375" y="6079369"/>
            <a:ext cx="3143250" cy="874356"/>
            <a:chOff x="0" y="0"/>
            <a:chExt cx="1002670" cy="27891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211F1C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Semi-Bold"/>
                  <a:sym typeface="Nunito Sans Expanded Semi-Bold"/>
                </a:rPr>
                <a:t>자유게시판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4225588" y="6079369"/>
            <a:ext cx="3143250" cy="874356"/>
            <a:chOff x="0" y="0"/>
            <a:chExt cx="1002670" cy="27891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211F1C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Semi-Bold"/>
                  <a:sym typeface="Nunito Sans Expanded Semi-Bold"/>
                </a:rPr>
                <a:t>채팅내역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0898981" y="6079369"/>
            <a:ext cx="3143250" cy="874356"/>
            <a:chOff x="0" y="0"/>
            <a:chExt cx="1002670" cy="278912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211F1C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Semi-Bold"/>
                  <a:sym typeface="Nunito Sans Expanded Semi-Bold"/>
                </a:rPr>
                <a:t>공지사항(미완)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7572375" y="7134699"/>
            <a:ext cx="3143250" cy="874356"/>
            <a:chOff x="0" y="0"/>
            <a:chExt cx="1002670" cy="278912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211F1C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Semi-Bold"/>
                  <a:sym typeface="Nunito Sans Expanded Semi-Bold"/>
                </a:rPr>
                <a:t>질문게시판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4225588" y="7134699"/>
            <a:ext cx="3143250" cy="874356"/>
            <a:chOff x="0" y="0"/>
            <a:chExt cx="1002670" cy="278912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211F1C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Semi-Bold"/>
                  <a:sym typeface="Nunito Sans Expanded Semi-Bold"/>
                </a:rPr>
                <a:t>즐겨찾기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4225588" y="8199555"/>
            <a:ext cx="3143250" cy="874356"/>
            <a:chOff x="0" y="0"/>
            <a:chExt cx="1002670" cy="278912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1" name="TextBox 61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211F1C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Semi-Bold"/>
                  <a:sym typeface="Nunito Sans Expanded Semi-Bold"/>
                </a:rPr>
                <a:t>전문가 등록</a:t>
              </a:r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1591426" y="1192751"/>
            <a:ext cx="15105147" cy="128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사이트 구성 맵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2032829" y="2433476"/>
            <a:ext cx="14222341" cy="3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57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한눈에 홈페이지 구성을 확인할 수 있는 사이트 맵</a:t>
            </a:r>
          </a:p>
        </p:txBody>
      </p:sp>
      <p:grpSp>
        <p:nvGrpSpPr>
          <p:cNvPr id="65" name="Group 65"/>
          <p:cNvGrpSpPr/>
          <p:nvPr/>
        </p:nvGrpSpPr>
        <p:grpSpPr>
          <a:xfrm>
            <a:off x="8610974" y="9042108"/>
            <a:ext cx="1066053" cy="432385"/>
            <a:chOff x="0" y="0"/>
            <a:chExt cx="3070231" cy="1245268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7" name="TextBox 67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5/13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7572375" y="8167752"/>
            <a:ext cx="3143250" cy="874356"/>
            <a:chOff x="0" y="0"/>
            <a:chExt cx="1002670" cy="278912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002670" cy="278912"/>
            </a:xfrm>
            <a:custGeom>
              <a:avLst/>
              <a:gdLst/>
              <a:ahLst/>
              <a:cxnLst/>
              <a:rect l="l" t="t" r="r" b="b"/>
              <a:pathLst>
                <a:path w="1002670" h="278912">
                  <a:moveTo>
                    <a:pt x="88669" y="0"/>
                  </a:moveTo>
                  <a:lnTo>
                    <a:pt x="914001" y="0"/>
                  </a:lnTo>
                  <a:cubicBezTo>
                    <a:pt x="937517" y="0"/>
                    <a:pt x="960071" y="9342"/>
                    <a:pt x="976699" y="25971"/>
                  </a:cubicBezTo>
                  <a:cubicBezTo>
                    <a:pt x="993328" y="42599"/>
                    <a:pt x="1002670" y="65153"/>
                    <a:pt x="1002670" y="88669"/>
                  </a:cubicBezTo>
                  <a:lnTo>
                    <a:pt x="1002670" y="190243"/>
                  </a:lnTo>
                  <a:cubicBezTo>
                    <a:pt x="1002670" y="213759"/>
                    <a:pt x="993328" y="236313"/>
                    <a:pt x="976699" y="252941"/>
                  </a:cubicBezTo>
                  <a:cubicBezTo>
                    <a:pt x="960071" y="269570"/>
                    <a:pt x="937517" y="278912"/>
                    <a:pt x="914001" y="278912"/>
                  </a:cubicBezTo>
                  <a:lnTo>
                    <a:pt x="88669" y="278912"/>
                  </a:lnTo>
                  <a:cubicBezTo>
                    <a:pt x="65153" y="278912"/>
                    <a:pt x="42599" y="269570"/>
                    <a:pt x="25971" y="252941"/>
                  </a:cubicBezTo>
                  <a:cubicBezTo>
                    <a:pt x="9342" y="236313"/>
                    <a:pt x="0" y="213759"/>
                    <a:pt x="0" y="190243"/>
                  </a:cubicBezTo>
                  <a:lnTo>
                    <a:pt x="0" y="88669"/>
                  </a:lnTo>
                  <a:cubicBezTo>
                    <a:pt x="0" y="65153"/>
                    <a:pt x="9342" y="42599"/>
                    <a:pt x="25971" y="25971"/>
                  </a:cubicBezTo>
                  <a:cubicBezTo>
                    <a:pt x="42599" y="9342"/>
                    <a:pt x="65153" y="0"/>
                    <a:pt x="8866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0" y="-38100"/>
              <a:ext cx="100267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211F1C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Nunito Sans Expanded Semi-Bold"/>
                  <a:sym typeface="Nunito Sans Expanded Semi-Bold"/>
                </a:rPr>
                <a:t>전문가 자유게시판</a:t>
              </a:r>
            </a:p>
          </p:txBody>
        </p:sp>
      </p:grpSp>
      <p:sp>
        <p:nvSpPr>
          <p:cNvPr id="71" name="TextBox 20">
            <a:extLst>
              <a:ext uri="{FF2B5EF4-FFF2-40B4-BE49-F238E27FC236}">
                <a16:creationId xmlns:a16="http://schemas.microsoft.com/office/drawing/2014/main" id="{AA01F92E-7518-E792-5023-5988BAD0E717}"/>
              </a:ext>
            </a:extLst>
          </p:cNvPr>
          <p:cNvSpPr txBox="1"/>
          <p:nvPr/>
        </p:nvSpPr>
        <p:spPr>
          <a:xfrm>
            <a:off x="12725401" y="773278"/>
            <a:ext cx="4533900" cy="233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16"/>
              </a:lnSpc>
              <a:spcBef>
                <a:spcPct val="0"/>
              </a:spcBef>
            </a:pP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비전문가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&amp;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전문가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매칭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플랫폼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-CLOSEUP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2753790" y="1369698"/>
            <a:ext cx="4965855" cy="7547605"/>
            <a:chOff x="0" y="0"/>
            <a:chExt cx="1728779" cy="26275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8779" cy="2627571"/>
            </a:xfrm>
            <a:custGeom>
              <a:avLst/>
              <a:gdLst/>
              <a:ahLst/>
              <a:cxnLst/>
              <a:rect l="l" t="t" r="r" b="b"/>
              <a:pathLst>
                <a:path w="1728779" h="2627571">
                  <a:moveTo>
                    <a:pt x="56125" y="0"/>
                  </a:moveTo>
                  <a:lnTo>
                    <a:pt x="1672654" y="0"/>
                  </a:lnTo>
                  <a:cubicBezTo>
                    <a:pt x="1687539" y="0"/>
                    <a:pt x="1701815" y="5913"/>
                    <a:pt x="1712340" y="16439"/>
                  </a:cubicBezTo>
                  <a:cubicBezTo>
                    <a:pt x="1722866" y="26964"/>
                    <a:pt x="1728779" y="41240"/>
                    <a:pt x="1728779" y="56125"/>
                  </a:cubicBezTo>
                  <a:lnTo>
                    <a:pt x="1728779" y="2571446"/>
                  </a:lnTo>
                  <a:cubicBezTo>
                    <a:pt x="1728779" y="2586331"/>
                    <a:pt x="1722866" y="2600607"/>
                    <a:pt x="1712340" y="2611132"/>
                  </a:cubicBezTo>
                  <a:cubicBezTo>
                    <a:pt x="1701815" y="2621658"/>
                    <a:pt x="1687539" y="2627571"/>
                    <a:pt x="1672654" y="2627571"/>
                  </a:cubicBezTo>
                  <a:lnTo>
                    <a:pt x="56125" y="2627571"/>
                  </a:lnTo>
                  <a:cubicBezTo>
                    <a:pt x="41240" y="2627571"/>
                    <a:pt x="26964" y="2621658"/>
                    <a:pt x="16439" y="2611132"/>
                  </a:cubicBezTo>
                  <a:cubicBezTo>
                    <a:pt x="5913" y="2600607"/>
                    <a:pt x="0" y="2586331"/>
                    <a:pt x="0" y="2571446"/>
                  </a:cubicBezTo>
                  <a:lnTo>
                    <a:pt x="0" y="56125"/>
                  </a:lnTo>
                  <a:cubicBezTo>
                    <a:pt x="0" y="41240"/>
                    <a:pt x="5913" y="26964"/>
                    <a:pt x="16439" y="16439"/>
                  </a:cubicBezTo>
                  <a:cubicBezTo>
                    <a:pt x="26964" y="5913"/>
                    <a:pt x="41240" y="0"/>
                    <a:pt x="56125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28779" cy="2665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10974" y="9042108"/>
            <a:ext cx="1066053" cy="432385"/>
            <a:chOff x="0" y="0"/>
            <a:chExt cx="3070231" cy="12452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6/13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3213636" y="1905123"/>
            <a:ext cx="4146935" cy="3592255"/>
          </a:xfrm>
          <a:custGeom>
            <a:avLst/>
            <a:gdLst/>
            <a:ahLst/>
            <a:cxnLst/>
            <a:rect l="l" t="t" r="r" b="b"/>
            <a:pathLst>
              <a:path w="4146935" h="3592255">
                <a:moveTo>
                  <a:pt x="0" y="0"/>
                </a:moveTo>
                <a:lnTo>
                  <a:pt x="4146935" y="0"/>
                </a:lnTo>
                <a:lnTo>
                  <a:pt x="4146935" y="3592255"/>
                </a:lnTo>
                <a:lnTo>
                  <a:pt x="0" y="3592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5778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939631" y="1369698"/>
            <a:ext cx="4965855" cy="7547605"/>
            <a:chOff x="0" y="0"/>
            <a:chExt cx="1728779" cy="262757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28779" cy="2627571"/>
            </a:xfrm>
            <a:custGeom>
              <a:avLst/>
              <a:gdLst/>
              <a:ahLst/>
              <a:cxnLst/>
              <a:rect l="l" t="t" r="r" b="b"/>
              <a:pathLst>
                <a:path w="1728779" h="2627571">
                  <a:moveTo>
                    <a:pt x="56125" y="0"/>
                  </a:moveTo>
                  <a:lnTo>
                    <a:pt x="1672654" y="0"/>
                  </a:lnTo>
                  <a:cubicBezTo>
                    <a:pt x="1687539" y="0"/>
                    <a:pt x="1701815" y="5913"/>
                    <a:pt x="1712340" y="16439"/>
                  </a:cubicBezTo>
                  <a:cubicBezTo>
                    <a:pt x="1722866" y="26964"/>
                    <a:pt x="1728779" y="41240"/>
                    <a:pt x="1728779" y="56125"/>
                  </a:cubicBezTo>
                  <a:lnTo>
                    <a:pt x="1728779" y="2571446"/>
                  </a:lnTo>
                  <a:cubicBezTo>
                    <a:pt x="1728779" y="2586331"/>
                    <a:pt x="1722866" y="2600607"/>
                    <a:pt x="1712340" y="2611132"/>
                  </a:cubicBezTo>
                  <a:cubicBezTo>
                    <a:pt x="1701815" y="2621658"/>
                    <a:pt x="1687539" y="2627571"/>
                    <a:pt x="1672654" y="2627571"/>
                  </a:cubicBezTo>
                  <a:lnTo>
                    <a:pt x="56125" y="2627571"/>
                  </a:lnTo>
                  <a:cubicBezTo>
                    <a:pt x="41240" y="2627571"/>
                    <a:pt x="26964" y="2621658"/>
                    <a:pt x="16439" y="2611132"/>
                  </a:cubicBezTo>
                  <a:cubicBezTo>
                    <a:pt x="5913" y="2600607"/>
                    <a:pt x="0" y="2586331"/>
                    <a:pt x="0" y="2571446"/>
                  </a:cubicBezTo>
                  <a:lnTo>
                    <a:pt x="0" y="56125"/>
                  </a:lnTo>
                  <a:cubicBezTo>
                    <a:pt x="0" y="41240"/>
                    <a:pt x="5913" y="26964"/>
                    <a:pt x="16439" y="16439"/>
                  </a:cubicBezTo>
                  <a:cubicBezTo>
                    <a:pt x="26964" y="5913"/>
                    <a:pt x="41240" y="0"/>
                    <a:pt x="56125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28779" cy="2665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8269886" y="1926904"/>
            <a:ext cx="4305345" cy="2999932"/>
          </a:xfrm>
          <a:custGeom>
            <a:avLst/>
            <a:gdLst/>
            <a:ahLst/>
            <a:cxnLst/>
            <a:rect l="l" t="t" r="r" b="b"/>
            <a:pathLst>
              <a:path w="4305345" h="2999932">
                <a:moveTo>
                  <a:pt x="0" y="0"/>
                </a:moveTo>
                <a:lnTo>
                  <a:pt x="4305345" y="0"/>
                </a:lnTo>
                <a:lnTo>
                  <a:pt x="4305345" y="2999931"/>
                </a:lnTo>
                <a:lnTo>
                  <a:pt x="0" y="29999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679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3129945" y="1369698"/>
            <a:ext cx="4965855" cy="7547605"/>
            <a:chOff x="0" y="0"/>
            <a:chExt cx="1728779" cy="262757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28779" cy="2627571"/>
            </a:xfrm>
            <a:custGeom>
              <a:avLst/>
              <a:gdLst/>
              <a:ahLst/>
              <a:cxnLst/>
              <a:rect l="l" t="t" r="r" b="b"/>
              <a:pathLst>
                <a:path w="1728779" h="2627571">
                  <a:moveTo>
                    <a:pt x="56125" y="0"/>
                  </a:moveTo>
                  <a:lnTo>
                    <a:pt x="1672654" y="0"/>
                  </a:lnTo>
                  <a:cubicBezTo>
                    <a:pt x="1687539" y="0"/>
                    <a:pt x="1701815" y="5913"/>
                    <a:pt x="1712340" y="16439"/>
                  </a:cubicBezTo>
                  <a:cubicBezTo>
                    <a:pt x="1722866" y="26964"/>
                    <a:pt x="1728779" y="41240"/>
                    <a:pt x="1728779" y="56125"/>
                  </a:cubicBezTo>
                  <a:lnTo>
                    <a:pt x="1728779" y="2571446"/>
                  </a:lnTo>
                  <a:cubicBezTo>
                    <a:pt x="1728779" y="2586331"/>
                    <a:pt x="1722866" y="2600607"/>
                    <a:pt x="1712340" y="2611132"/>
                  </a:cubicBezTo>
                  <a:cubicBezTo>
                    <a:pt x="1701815" y="2621658"/>
                    <a:pt x="1687539" y="2627571"/>
                    <a:pt x="1672654" y="2627571"/>
                  </a:cubicBezTo>
                  <a:lnTo>
                    <a:pt x="56125" y="2627571"/>
                  </a:lnTo>
                  <a:cubicBezTo>
                    <a:pt x="41240" y="2627571"/>
                    <a:pt x="26964" y="2621658"/>
                    <a:pt x="16439" y="2611132"/>
                  </a:cubicBezTo>
                  <a:cubicBezTo>
                    <a:pt x="5913" y="2600607"/>
                    <a:pt x="0" y="2586331"/>
                    <a:pt x="0" y="2571446"/>
                  </a:cubicBezTo>
                  <a:lnTo>
                    <a:pt x="0" y="56125"/>
                  </a:lnTo>
                  <a:cubicBezTo>
                    <a:pt x="0" y="41240"/>
                    <a:pt x="5913" y="26964"/>
                    <a:pt x="16439" y="16439"/>
                  </a:cubicBezTo>
                  <a:cubicBezTo>
                    <a:pt x="26964" y="5913"/>
                    <a:pt x="41240" y="0"/>
                    <a:pt x="56125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728779" cy="2665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3457936" y="1926904"/>
            <a:ext cx="4228404" cy="3592216"/>
          </a:xfrm>
          <a:custGeom>
            <a:avLst/>
            <a:gdLst/>
            <a:ahLst/>
            <a:cxnLst/>
            <a:rect l="l" t="t" r="r" b="b"/>
            <a:pathLst>
              <a:path w="4228404" h="3592216">
                <a:moveTo>
                  <a:pt x="0" y="0"/>
                </a:moveTo>
                <a:lnTo>
                  <a:pt x="4228404" y="0"/>
                </a:lnTo>
                <a:lnTo>
                  <a:pt x="4228404" y="3592215"/>
                </a:lnTo>
                <a:lnTo>
                  <a:pt x="0" y="35922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956" b="-14146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213636" y="5737712"/>
            <a:ext cx="4146935" cy="2509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1"/>
              </a:lnSpc>
            </a:pPr>
            <a:r>
              <a:rPr lang="en-US" sz="2199" dirty="0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@</a:t>
            </a:r>
            <a:r>
              <a:rPr lang="en-US" sz="2199" dirty="0" err="1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로그인</a:t>
            </a:r>
            <a:endParaRPr lang="en-US" sz="2199" dirty="0">
              <a:solidFill>
                <a:srgbClr val="211F1C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algn="l">
              <a:lnSpc>
                <a:spcPts val="2221"/>
              </a:lnSpc>
            </a:pP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로그인을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통해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비전문가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/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전문가로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구분을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할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수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있습니다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.</a:t>
            </a: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Nunito Sans Expanded Medium"/>
              <a:ea typeface="Nunito Sans Expanded Medium"/>
              <a:cs typeface="Nunito Sans Expanded Medium"/>
              <a:sym typeface="Nunito Sans Expanded Medium"/>
            </a:endParaRP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Nunito Sans Expanded Medium"/>
              <a:ea typeface="Nunito Sans Expanded Medium"/>
              <a:cs typeface="Nunito Sans Expanded Medium"/>
              <a:sym typeface="Nunito Sans Expanded Medium"/>
            </a:endParaRP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Nunito Sans Expanded Medium"/>
              <a:ea typeface="Nunito Sans Expanded Medium"/>
              <a:cs typeface="Nunito Sans Expanded Medium"/>
              <a:sym typeface="Nunito Sans Expanded Medium"/>
            </a:endParaRP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Nunito Sans Expanded Medium"/>
              <a:ea typeface="Nunito Sans Expanded Medium"/>
              <a:cs typeface="Nunito Sans Expanded Medium"/>
              <a:sym typeface="Nunito Sans Expanded Medium"/>
            </a:endParaRPr>
          </a:p>
          <a:p>
            <a:pPr algn="l">
              <a:lnSpc>
                <a:spcPts val="1758"/>
              </a:lnSpc>
            </a:pPr>
            <a:r>
              <a:rPr lang="en-US" sz="1740" dirty="0">
                <a:solidFill>
                  <a:srgbClr val="211F1C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rPr>
              <a:t>Spring </a:t>
            </a:r>
            <a:r>
              <a:rPr lang="en-US" sz="1740" dirty="0" err="1">
                <a:solidFill>
                  <a:srgbClr val="211F1C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rPr>
              <a:t>Security와</a:t>
            </a:r>
            <a:r>
              <a:rPr lang="en-US" sz="1740" dirty="0">
                <a:solidFill>
                  <a:srgbClr val="211F1C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rPr>
              <a:t> Session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9625" y="629209"/>
            <a:ext cx="4938387" cy="128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기능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349091" y="5737712"/>
            <a:ext cx="4146935" cy="2497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1"/>
              </a:lnSpc>
            </a:pPr>
            <a:r>
              <a:rPr lang="en-US" sz="2199" dirty="0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@</a:t>
            </a:r>
            <a:r>
              <a:rPr lang="en-US" sz="2199" dirty="0" err="1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회원가입-통합인증</a:t>
            </a:r>
            <a:endParaRPr lang="en-US" sz="2199" dirty="0">
              <a:solidFill>
                <a:srgbClr val="211F1C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algn="l">
              <a:lnSpc>
                <a:spcPts val="2221"/>
              </a:lnSpc>
            </a:pP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api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를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통한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사용자의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본인인증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절차</a:t>
            </a:r>
            <a:endParaRPr lang="en-US" sz="2000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Nunito Sans Expanded Medium"/>
              <a:sym typeface="Nunito Sans Expanded Medium"/>
            </a:endParaRPr>
          </a:p>
          <a:p>
            <a:pPr algn="l">
              <a:lnSpc>
                <a:spcPts val="2221"/>
              </a:lnSpc>
            </a:pP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이름,핸드폰번호의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정보를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받음</a:t>
            </a:r>
            <a:endParaRPr lang="en-US" sz="2000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Nunito Sans Expanded Medium"/>
              <a:sym typeface="Nunito Sans Expanded Medium"/>
            </a:endParaRP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Nunito Sans Expanded Medium"/>
              <a:ea typeface="Nunito Sans Expanded Medium"/>
              <a:cs typeface="Nunito Sans Expanded Medium"/>
              <a:sym typeface="Nunito Sans Expanded Medium"/>
            </a:endParaRP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Nunito Sans Expanded Medium"/>
              <a:ea typeface="Nunito Sans Expanded Medium"/>
              <a:cs typeface="Nunito Sans Expanded Medium"/>
              <a:sym typeface="Nunito Sans Expanded Medium"/>
            </a:endParaRP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Nunito Sans Expanded Medium"/>
              <a:ea typeface="Nunito Sans Expanded Medium"/>
              <a:cs typeface="Nunito Sans Expanded Medium"/>
              <a:sym typeface="Nunito Sans Expanded Medium"/>
            </a:endParaRP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Nunito Sans Expanded Medium"/>
              <a:ea typeface="Nunito Sans Expanded Medium"/>
              <a:cs typeface="Nunito Sans Expanded Medium"/>
              <a:sym typeface="Nunito Sans Expanded Medium"/>
            </a:endParaRPr>
          </a:p>
          <a:p>
            <a:pPr algn="l">
              <a:lnSpc>
                <a:spcPts val="1758"/>
              </a:lnSpc>
            </a:pPr>
            <a:r>
              <a:rPr lang="en-US" sz="1740" dirty="0" err="1">
                <a:solidFill>
                  <a:srgbClr val="211F1C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rPr>
              <a:t>portOne</a:t>
            </a:r>
            <a:r>
              <a:rPr lang="en-US" sz="1740" dirty="0">
                <a:solidFill>
                  <a:srgbClr val="211F1C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rPr>
              <a:t> API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539405" y="5737712"/>
            <a:ext cx="4146935" cy="2509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1"/>
              </a:lnSpc>
            </a:pPr>
            <a:r>
              <a:rPr lang="en-US" sz="2199" dirty="0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@</a:t>
            </a:r>
            <a:r>
              <a:rPr lang="en-US" sz="2199" dirty="0" err="1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회원가입-추가정보입력</a:t>
            </a:r>
            <a:endParaRPr lang="en-US" sz="2199" dirty="0">
              <a:solidFill>
                <a:srgbClr val="211F1C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algn="l">
              <a:lnSpc>
                <a:spcPts val="2221"/>
              </a:lnSpc>
            </a:pP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통합인증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이후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,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이름과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전화번호를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제외한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추가정보를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입력</a:t>
            </a:r>
            <a:endParaRPr lang="en-US" sz="2000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Nunito Sans Expanded Medium"/>
              <a:sym typeface="Nunito Sans Expanded Medium"/>
            </a:endParaRP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Nunito Sans Expanded Medium"/>
              <a:ea typeface="Nunito Sans Expanded Medium"/>
              <a:cs typeface="Nunito Sans Expanded Medium"/>
              <a:sym typeface="Nunito Sans Expanded Medium"/>
            </a:endParaRP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Nunito Sans Expanded Medium"/>
              <a:ea typeface="Nunito Sans Expanded Medium"/>
              <a:cs typeface="Nunito Sans Expanded Medium"/>
              <a:sym typeface="Nunito Sans Expanded Medium"/>
            </a:endParaRP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Nunito Sans Expanded Medium"/>
              <a:ea typeface="Nunito Sans Expanded Medium"/>
              <a:cs typeface="Nunito Sans Expanded Medium"/>
              <a:sym typeface="Nunito Sans Expanded Medium"/>
            </a:endParaRP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Nunito Sans Expanded Medium"/>
              <a:ea typeface="Nunito Sans Expanded Medium"/>
              <a:cs typeface="Nunito Sans Expanded Medium"/>
              <a:sym typeface="Nunito Sans Expanded Medium"/>
            </a:endParaRPr>
          </a:p>
          <a:p>
            <a:pPr algn="l">
              <a:lnSpc>
                <a:spcPts val="1758"/>
              </a:lnSpc>
            </a:pPr>
            <a:endParaRPr lang="en-US" sz="2199" dirty="0">
              <a:solidFill>
                <a:srgbClr val="211F1C"/>
              </a:solidFill>
              <a:latin typeface="Nunito Sans Expanded Medium"/>
              <a:ea typeface="Nunito Sans Expanded Medium"/>
              <a:cs typeface="Nunito Sans Expanded Medium"/>
              <a:sym typeface="Nunito Sans Expanded Medium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30D0AEC5-66F5-AB79-213E-B6220F1E3955}"/>
              </a:ext>
            </a:extLst>
          </p:cNvPr>
          <p:cNvSpPr txBox="1"/>
          <p:nvPr/>
        </p:nvSpPr>
        <p:spPr>
          <a:xfrm>
            <a:off x="12725401" y="773278"/>
            <a:ext cx="4533900" cy="233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16"/>
              </a:lnSpc>
              <a:spcBef>
                <a:spcPct val="0"/>
              </a:spcBef>
            </a:pP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비전문가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&amp;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전문가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매칭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플랫폼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-CLOSEUP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72995" y="1369698"/>
            <a:ext cx="4965855" cy="7547605"/>
            <a:chOff x="0" y="0"/>
            <a:chExt cx="1728779" cy="26275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8779" cy="2627571"/>
            </a:xfrm>
            <a:custGeom>
              <a:avLst/>
              <a:gdLst/>
              <a:ahLst/>
              <a:cxnLst/>
              <a:rect l="l" t="t" r="r" b="b"/>
              <a:pathLst>
                <a:path w="1728779" h="2627571">
                  <a:moveTo>
                    <a:pt x="56125" y="0"/>
                  </a:moveTo>
                  <a:lnTo>
                    <a:pt x="1672654" y="0"/>
                  </a:lnTo>
                  <a:cubicBezTo>
                    <a:pt x="1687539" y="0"/>
                    <a:pt x="1701815" y="5913"/>
                    <a:pt x="1712340" y="16439"/>
                  </a:cubicBezTo>
                  <a:cubicBezTo>
                    <a:pt x="1722866" y="26964"/>
                    <a:pt x="1728779" y="41240"/>
                    <a:pt x="1728779" y="56125"/>
                  </a:cubicBezTo>
                  <a:lnTo>
                    <a:pt x="1728779" y="2571446"/>
                  </a:lnTo>
                  <a:cubicBezTo>
                    <a:pt x="1728779" y="2586331"/>
                    <a:pt x="1722866" y="2600607"/>
                    <a:pt x="1712340" y="2611132"/>
                  </a:cubicBezTo>
                  <a:cubicBezTo>
                    <a:pt x="1701815" y="2621658"/>
                    <a:pt x="1687539" y="2627571"/>
                    <a:pt x="1672654" y="2627571"/>
                  </a:cubicBezTo>
                  <a:lnTo>
                    <a:pt x="56125" y="2627571"/>
                  </a:lnTo>
                  <a:cubicBezTo>
                    <a:pt x="41240" y="2627571"/>
                    <a:pt x="26964" y="2621658"/>
                    <a:pt x="16439" y="2611132"/>
                  </a:cubicBezTo>
                  <a:cubicBezTo>
                    <a:pt x="5913" y="2600607"/>
                    <a:pt x="0" y="2586331"/>
                    <a:pt x="0" y="2571446"/>
                  </a:cubicBezTo>
                  <a:lnTo>
                    <a:pt x="0" y="56125"/>
                  </a:lnTo>
                  <a:cubicBezTo>
                    <a:pt x="0" y="41240"/>
                    <a:pt x="5913" y="26964"/>
                    <a:pt x="16439" y="16439"/>
                  </a:cubicBezTo>
                  <a:cubicBezTo>
                    <a:pt x="26964" y="5913"/>
                    <a:pt x="41240" y="0"/>
                    <a:pt x="56125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28779" cy="2665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10974" y="9042108"/>
            <a:ext cx="1066053" cy="432385"/>
            <a:chOff x="0" y="0"/>
            <a:chExt cx="3070231" cy="12452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7/13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58836" y="1369698"/>
            <a:ext cx="4965855" cy="7547605"/>
            <a:chOff x="0" y="0"/>
            <a:chExt cx="1728779" cy="262757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28779" cy="2627571"/>
            </a:xfrm>
            <a:custGeom>
              <a:avLst/>
              <a:gdLst/>
              <a:ahLst/>
              <a:cxnLst/>
              <a:rect l="l" t="t" r="r" b="b"/>
              <a:pathLst>
                <a:path w="1728779" h="2627571">
                  <a:moveTo>
                    <a:pt x="56125" y="0"/>
                  </a:moveTo>
                  <a:lnTo>
                    <a:pt x="1672654" y="0"/>
                  </a:lnTo>
                  <a:cubicBezTo>
                    <a:pt x="1687539" y="0"/>
                    <a:pt x="1701815" y="5913"/>
                    <a:pt x="1712340" y="16439"/>
                  </a:cubicBezTo>
                  <a:cubicBezTo>
                    <a:pt x="1722866" y="26964"/>
                    <a:pt x="1728779" y="41240"/>
                    <a:pt x="1728779" y="56125"/>
                  </a:cubicBezTo>
                  <a:lnTo>
                    <a:pt x="1728779" y="2571446"/>
                  </a:lnTo>
                  <a:cubicBezTo>
                    <a:pt x="1728779" y="2586331"/>
                    <a:pt x="1722866" y="2600607"/>
                    <a:pt x="1712340" y="2611132"/>
                  </a:cubicBezTo>
                  <a:cubicBezTo>
                    <a:pt x="1701815" y="2621658"/>
                    <a:pt x="1687539" y="2627571"/>
                    <a:pt x="1672654" y="2627571"/>
                  </a:cubicBezTo>
                  <a:lnTo>
                    <a:pt x="56125" y="2627571"/>
                  </a:lnTo>
                  <a:cubicBezTo>
                    <a:pt x="41240" y="2627571"/>
                    <a:pt x="26964" y="2621658"/>
                    <a:pt x="16439" y="2611132"/>
                  </a:cubicBezTo>
                  <a:cubicBezTo>
                    <a:pt x="5913" y="2600607"/>
                    <a:pt x="0" y="2586331"/>
                    <a:pt x="0" y="2571446"/>
                  </a:cubicBezTo>
                  <a:lnTo>
                    <a:pt x="0" y="56125"/>
                  </a:lnTo>
                  <a:cubicBezTo>
                    <a:pt x="0" y="41240"/>
                    <a:pt x="5913" y="26964"/>
                    <a:pt x="16439" y="16439"/>
                  </a:cubicBezTo>
                  <a:cubicBezTo>
                    <a:pt x="26964" y="5913"/>
                    <a:pt x="41240" y="0"/>
                    <a:pt x="56125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28779" cy="2665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849150" y="1369698"/>
            <a:ext cx="4965855" cy="7547605"/>
            <a:chOff x="0" y="0"/>
            <a:chExt cx="1728779" cy="262757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28779" cy="2627571"/>
            </a:xfrm>
            <a:custGeom>
              <a:avLst/>
              <a:gdLst/>
              <a:ahLst/>
              <a:cxnLst/>
              <a:rect l="l" t="t" r="r" b="b"/>
              <a:pathLst>
                <a:path w="1728779" h="2627571">
                  <a:moveTo>
                    <a:pt x="56125" y="0"/>
                  </a:moveTo>
                  <a:lnTo>
                    <a:pt x="1672654" y="0"/>
                  </a:lnTo>
                  <a:cubicBezTo>
                    <a:pt x="1687539" y="0"/>
                    <a:pt x="1701815" y="5913"/>
                    <a:pt x="1712340" y="16439"/>
                  </a:cubicBezTo>
                  <a:cubicBezTo>
                    <a:pt x="1722866" y="26964"/>
                    <a:pt x="1728779" y="41240"/>
                    <a:pt x="1728779" y="56125"/>
                  </a:cubicBezTo>
                  <a:lnTo>
                    <a:pt x="1728779" y="2571446"/>
                  </a:lnTo>
                  <a:cubicBezTo>
                    <a:pt x="1728779" y="2586331"/>
                    <a:pt x="1722866" y="2600607"/>
                    <a:pt x="1712340" y="2611132"/>
                  </a:cubicBezTo>
                  <a:cubicBezTo>
                    <a:pt x="1701815" y="2621658"/>
                    <a:pt x="1687539" y="2627571"/>
                    <a:pt x="1672654" y="2627571"/>
                  </a:cubicBezTo>
                  <a:lnTo>
                    <a:pt x="56125" y="2627571"/>
                  </a:lnTo>
                  <a:cubicBezTo>
                    <a:pt x="41240" y="2627571"/>
                    <a:pt x="26964" y="2621658"/>
                    <a:pt x="16439" y="2611132"/>
                  </a:cubicBezTo>
                  <a:cubicBezTo>
                    <a:pt x="5913" y="2600607"/>
                    <a:pt x="0" y="2586331"/>
                    <a:pt x="0" y="2571446"/>
                  </a:cubicBezTo>
                  <a:lnTo>
                    <a:pt x="0" y="56125"/>
                  </a:lnTo>
                  <a:cubicBezTo>
                    <a:pt x="0" y="41240"/>
                    <a:pt x="5913" y="26964"/>
                    <a:pt x="16439" y="16439"/>
                  </a:cubicBezTo>
                  <a:cubicBezTo>
                    <a:pt x="26964" y="5913"/>
                    <a:pt x="41240" y="0"/>
                    <a:pt x="56125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728779" cy="2665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932840" y="1749077"/>
            <a:ext cx="4173545" cy="3541247"/>
          </a:xfrm>
          <a:custGeom>
            <a:avLst/>
            <a:gdLst/>
            <a:ahLst/>
            <a:cxnLst/>
            <a:rect l="l" t="t" r="r" b="b"/>
            <a:pathLst>
              <a:path w="4173545" h="3541247">
                <a:moveTo>
                  <a:pt x="0" y="0"/>
                </a:moveTo>
                <a:lnTo>
                  <a:pt x="4173546" y="0"/>
                </a:lnTo>
                <a:lnTo>
                  <a:pt x="4173546" y="3541246"/>
                </a:lnTo>
                <a:lnTo>
                  <a:pt x="0" y="3541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701" t="-1759" r="-36265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932840" y="5737712"/>
            <a:ext cx="4146935" cy="2835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1"/>
              </a:lnSpc>
            </a:pPr>
            <a:r>
              <a:rPr lang="en-US" sz="2199" dirty="0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@</a:t>
            </a:r>
            <a:r>
              <a:rPr lang="en-US" sz="2199" dirty="0" err="1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게시판</a:t>
            </a:r>
            <a:endParaRPr lang="en-US" sz="2199" dirty="0">
              <a:solidFill>
                <a:srgbClr val="211F1C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algn="l">
              <a:lnSpc>
                <a:spcPts val="2221"/>
              </a:lnSpc>
            </a:pP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여러가지의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카테고리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별로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게시글을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분류하고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로그인이후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,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글쓰기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버튼을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통해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게시글을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작성하여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추가할수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있습니다</a:t>
            </a:r>
            <a:endParaRPr lang="en-US" sz="2000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Nunito Sans Expanded"/>
              <a:sym typeface="Nunito Sans Expanded"/>
            </a:endParaRPr>
          </a:p>
          <a:p>
            <a:pPr algn="l">
              <a:lnSpc>
                <a:spcPts val="2221"/>
              </a:lnSpc>
            </a:pP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게시글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목록에는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조회수,좋아요수,제목,작성자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등을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확인할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수있습니다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.</a:t>
            </a: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Nunito Sans Expanded"/>
              <a:ea typeface="Nunito Sans Expanded"/>
              <a:cs typeface="Nunito Sans Expanded"/>
              <a:sym typeface="Nunito Sans Expande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068296" y="5737712"/>
            <a:ext cx="4146935" cy="2230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1"/>
              </a:lnSpc>
            </a:pPr>
            <a:r>
              <a:rPr lang="en-US" sz="2199" dirty="0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@</a:t>
            </a:r>
            <a:r>
              <a:rPr lang="en-US" sz="2199" dirty="0" err="1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댓글</a:t>
            </a:r>
            <a:endParaRPr lang="en-US" sz="2199" dirty="0">
              <a:solidFill>
                <a:srgbClr val="211F1C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algn="l">
              <a:lnSpc>
                <a:spcPts val="2221"/>
              </a:lnSpc>
            </a:pP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해당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게시글의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내용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하단에는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로그인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이후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,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해당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게시글에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대한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댓글을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작성할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수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있습니다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. </a:t>
            </a:r>
          </a:p>
          <a:p>
            <a:pPr algn="l">
              <a:lnSpc>
                <a:spcPts val="2221"/>
              </a:lnSpc>
            </a:pP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댓글에는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작성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날짜와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,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아이디명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,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좋아요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버튼과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삭제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버튼이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있습니다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.</a:t>
            </a:r>
          </a:p>
          <a:p>
            <a:pPr algn="l">
              <a:lnSpc>
                <a:spcPts val="1758"/>
              </a:lnSpc>
            </a:pPr>
            <a:endParaRPr lang="en-US" sz="2199" dirty="0">
              <a:solidFill>
                <a:srgbClr val="211F1C"/>
              </a:solidFill>
              <a:latin typeface="Nunito Sans Expanded Medium"/>
              <a:ea typeface="Nunito Sans Expanded Medium"/>
              <a:cs typeface="Nunito Sans Expanded Medium"/>
              <a:sym typeface="Nunito Sans Expande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258610" y="5737712"/>
            <a:ext cx="4146935" cy="2855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1"/>
              </a:lnSpc>
            </a:pPr>
            <a:r>
              <a:rPr lang="en-US" sz="2199" dirty="0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@</a:t>
            </a:r>
            <a:r>
              <a:rPr lang="en-US" sz="2199" dirty="0" err="1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지도</a:t>
            </a:r>
            <a:endParaRPr lang="en-US" sz="2199" dirty="0">
              <a:solidFill>
                <a:srgbClr val="211F1C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algn="l">
              <a:lnSpc>
                <a:spcPts val="2221"/>
              </a:lnSpc>
            </a:pP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api를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사용해서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현재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위치를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기준으로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주변에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있는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전문가의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정보를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마커로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표시합니다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.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마커에는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해당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전문가의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프로필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정보로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이동할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수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있습니다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.</a:t>
            </a: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Nunito Sans Expanded Medium"/>
              <a:ea typeface="Nunito Sans Expanded Medium"/>
              <a:cs typeface="Nunito Sans Expanded Medium"/>
              <a:sym typeface="Nunito Sans Expanded Medium"/>
            </a:endParaRPr>
          </a:p>
          <a:p>
            <a:pPr algn="l">
              <a:lnSpc>
                <a:spcPts val="2221"/>
              </a:lnSpc>
            </a:pPr>
            <a:r>
              <a:rPr lang="en-US" sz="2199" dirty="0" err="1">
                <a:solidFill>
                  <a:srgbClr val="211F1C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rPr>
              <a:t>GeoLocation</a:t>
            </a:r>
            <a:r>
              <a:rPr lang="en-US" sz="2199" dirty="0">
                <a:solidFill>
                  <a:srgbClr val="211F1C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rPr>
              <a:t> API</a:t>
            </a:r>
          </a:p>
          <a:p>
            <a:pPr algn="l">
              <a:lnSpc>
                <a:spcPts val="2221"/>
              </a:lnSpc>
            </a:pPr>
            <a:r>
              <a:rPr lang="en-US" sz="2199" dirty="0">
                <a:solidFill>
                  <a:srgbClr val="211F1C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rPr>
              <a:t>Naver Map API</a:t>
            </a: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2C4CE40D-DB06-2737-7A94-F5C04C3FD825}"/>
              </a:ext>
            </a:extLst>
          </p:cNvPr>
          <p:cNvSpPr txBox="1"/>
          <p:nvPr/>
        </p:nvSpPr>
        <p:spPr>
          <a:xfrm>
            <a:off x="12725401" y="773278"/>
            <a:ext cx="4533900" cy="233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16"/>
              </a:lnSpc>
              <a:spcBef>
                <a:spcPct val="0"/>
              </a:spcBef>
            </a:pP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비전문가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&amp;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전문가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매칭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플랫폼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-CLOSEUP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294ADD-08F8-155E-B451-D89718609D2B}"/>
              </a:ext>
            </a:extLst>
          </p:cNvPr>
          <p:cNvGrpSpPr/>
          <p:nvPr/>
        </p:nvGrpSpPr>
        <p:grpSpPr>
          <a:xfrm>
            <a:off x="7094384" y="1694356"/>
            <a:ext cx="4099485" cy="3394424"/>
            <a:chOff x="7094384" y="1694356"/>
            <a:chExt cx="4099485" cy="339442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5F9C200-911F-6B77-7A72-68FD279DDB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0509"/>
            <a:stretch/>
          </p:blipFill>
          <p:spPr>
            <a:xfrm>
              <a:off x="7094384" y="1694357"/>
              <a:ext cx="2520937" cy="339442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400229C-E9DA-81F4-C9D7-92FA72383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588"/>
            <a:stretch/>
          </p:blipFill>
          <p:spPr>
            <a:xfrm>
              <a:off x="8907869" y="1694356"/>
              <a:ext cx="2286000" cy="33944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72995" y="1369698"/>
            <a:ext cx="4965855" cy="7547605"/>
            <a:chOff x="0" y="0"/>
            <a:chExt cx="1728779" cy="26275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8779" cy="2627571"/>
            </a:xfrm>
            <a:custGeom>
              <a:avLst/>
              <a:gdLst/>
              <a:ahLst/>
              <a:cxnLst/>
              <a:rect l="l" t="t" r="r" b="b"/>
              <a:pathLst>
                <a:path w="1728779" h="2627571">
                  <a:moveTo>
                    <a:pt x="56125" y="0"/>
                  </a:moveTo>
                  <a:lnTo>
                    <a:pt x="1672654" y="0"/>
                  </a:lnTo>
                  <a:cubicBezTo>
                    <a:pt x="1687539" y="0"/>
                    <a:pt x="1701815" y="5913"/>
                    <a:pt x="1712340" y="16439"/>
                  </a:cubicBezTo>
                  <a:cubicBezTo>
                    <a:pt x="1722866" y="26964"/>
                    <a:pt x="1728779" y="41240"/>
                    <a:pt x="1728779" y="56125"/>
                  </a:cubicBezTo>
                  <a:lnTo>
                    <a:pt x="1728779" y="2571446"/>
                  </a:lnTo>
                  <a:cubicBezTo>
                    <a:pt x="1728779" y="2586331"/>
                    <a:pt x="1722866" y="2600607"/>
                    <a:pt x="1712340" y="2611132"/>
                  </a:cubicBezTo>
                  <a:cubicBezTo>
                    <a:pt x="1701815" y="2621658"/>
                    <a:pt x="1687539" y="2627571"/>
                    <a:pt x="1672654" y="2627571"/>
                  </a:cubicBezTo>
                  <a:lnTo>
                    <a:pt x="56125" y="2627571"/>
                  </a:lnTo>
                  <a:cubicBezTo>
                    <a:pt x="41240" y="2627571"/>
                    <a:pt x="26964" y="2621658"/>
                    <a:pt x="16439" y="2611132"/>
                  </a:cubicBezTo>
                  <a:cubicBezTo>
                    <a:pt x="5913" y="2600607"/>
                    <a:pt x="0" y="2586331"/>
                    <a:pt x="0" y="2571446"/>
                  </a:cubicBezTo>
                  <a:lnTo>
                    <a:pt x="0" y="56125"/>
                  </a:lnTo>
                  <a:cubicBezTo>
                    <a:pt x="0" y="41240"/>
                    <a:pt x="5913" y="26964"/>
                    <a:pt x="16439" y="16439"/>
                  </a:cubicBezTo>
                  <a:cubicBezTo>
                    <a:pt x="26964" y="5913"/>
                    <a:pt x="41240" y="0"/>
                    <a:pt x="56125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28779" cy="2665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10974" y="9042108"/>
            <a:ext cx="1066053" cy="432385"/>
            <a:chOff x="0" y="0"/>
            <a:chExt cx="3070231" cy="12452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8/13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58836" y="1369698"/>
            <a:ext cx="4965855" cy="7547605"/>
            <a:chOff x="0" y="0"/>
            <a:chExt cx="1728779" cy="262757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28779" cy="2627571"/>
            </a:xfrm>
            <a:custGeom>
              <a:avLst/>
              <a:gdLst/>
              <a:ahLst/>
              <a:cxnLst/>
              <a:rect l="l" t="t" r="r" b="b"/>
              <a:pathLst>
                <a:path w="1728779" h="2627571">
                  <a:moveTo>
                    <a:pt x="56125" y="0"/>
                  </a:moveTo>
                  <a:lnTo>
                    <a:pt x="1672654" y="0"/>
                  </a:lnTo>
                  <a:cubicBezTo>
                    <a:pt x="1687539" y="0"/>
                    <a:pt x="1701815" y="5913"/>
                    <a:pt x="1712340" y="16439"/>
                  </a:cubicBezTo>
                  <a:cubicBezTo>
                    <a:pt x="1722866" y="26964"/>
                    <a:pt x="1728779" y="41240"/>
                    <a:pt x="1728779" y="56125"/>
                  </a:cubicBezTo>
                  <a:lnTo>
                    <a:pt x="1728779" y="2571446"/>
                  </a:lnTo>
                  <a:cubicBezTo>
                    <a:pt x="1728779" y="2586331"/>
                    <a:pt x="1722866" y="2600607"/>
                    <a:pt x="1712340" y="2611132"/>
                  </a:cubicBezTo>
                  <a:cubicBezTo>
                    <a:pt x="1701815" y="2621658"/>
                    <a:pt x="1687539" y="2627571"/>
                    <a:pt x="1672654" y="2627571"/>
                  </a:cubicBezTo>
                  <a:lnTo>
                    <a:pt x="56125" y="2627571"/>
                  </a:lnTo>
                  <a:cubicBezTo>
                    <a:pt x="41240" y="2627571"/>
                    <a:pt x="26964" y="2621658"/>
                    <a:pt x="16439" y="2611132"/>
                  </a:cubicBezTo>
                  <a:cubicBezTo>
                    <a:pt x="5913" y="2600607"/>
                    <a:pt x="0" y="2586331"/>
                    <a:pt x="0" y="2571446"/>
                  </a:cubicBezTo>
                  <a:lnTo>
                    <a:pt x="0" y="56125"/>
                  </a:lnTo>
                  <a:cubicBezTo>
                    <a:pt x="0" y="41240"/>
                    <a:pt x="5913" y="26964"/>
                    <a:pt x="16439" y="16439"/>
                  </a:cubicBezTo>
                  <a:cubicBezTo>
                    <a:pt x="26964" y="5913"/>
                    <a:pt x="41240" y="0"/>
                    <a:pt x="56125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28779" cy="2665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849150" y="1369698"/>
            <a:ext cx="4965855" cy="7547605"/>
            <a:chOff x="0" y="0"/>
            <a:chExt cx="1728779" cy="262757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28779" cy="2627571"/>
            </a:xfrm>
            <a:custGeom>
              <a:avLst/>
              <a:gdLst/>
              <a:ahLst/>
              <a:cxnLst/>
              <a:rect l="l" t="t" r="r" b="b"/>
              <a:pathLst>
                <a:path w="1728779" h="2627571">
                  <a:moveTo>
                    <a:pt x="56125" y="0"/>
                  </a:moveTo>
                  <a:lnTo>
                    <a:pt x="1672654" y="0"/>
                  </a:lnTo>
                  <a:cubicBezTo>
                    <a:pt x="1687539" y="0"/>
                    <a:pt x="1701815" y="5913"/>
                    <a:pt x="1712340" y="16439"/>
                  </a:cubicBezTo>
                  <a:cubicBezTo>
                    <a:pt x="1722866" y="26964"/>
                    <a:pt x="1728779" y="41240"/>
                    <a:pt x="1728779" y="56125"/>
                  </a:cubicBezTo>
                  <a:lnTo>
                    <a:pt x="1728779" y="2571446"/>
                  </a:lnTo>
                  <a:cubicBezTo>
                    <a:pt x="1728779" y="2586331"/>
                    <a:pt x="1722866" y="2600607"/>
                    <a:pt x="1712340" y="2611132"/>
                  </a:cubicBezTo>
                  <a:cubicBezTo>
                    <a:pt x="1701815" y="2621658"/>
                    <a:pt x="1687539" y="2627571"/>
                    <a:pt x="1672654" y="2627571"/>
                  </a:cubicBezTo>
                  <a:lnTo>
                    <a:pt x="56125" y="2627571"/>
                  </a:lnTo>
                  <a:cubicBezTo>
                    <a:pt x="41240" y="2627571"/>
                    <a:pt x="26964" y="2621658"/>
                    <a:pt x="16439" y="2611132"/>
                  </a:cubicBezTo>
                  <a:cubicBezTo>
                    <a:pt x="5913" y="2600607"/>
                    <a:pt x="0" y="2586331"/>
                    <a:pt x="0" y="2571446"/>
                  </a:cubicBezTo>
                  <a:lnTo>
                    <a:pt x="0" y="56125"/>
                  </a:lnTo>
                  <a:cubicBezTo>
                    <a:pt x="0" y="41240"/>
                    <a:pt x="5913" y="26964"/>
                    <a:pt x="16439" y="16439"/>
                  </a:cubicBezTo>
                  <a:cubicBezTo>
                    <a:pt x="26964" y="5913"/>
                    <a:pt x="41240" y="0"/>
                    <a:pt x="56125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728779" cy="2665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882455" y="4939644"/>
            <a:ext cx="4146935" cy="3653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1"/>
              </a:lnSpc>
            </a:pPr>
            <a:r>
              <a:rPr lang="en-US" sz="2199" dirty="0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@</a:t>
            </a:r>
            <a:r>
              <a:rPr lang="en-US" sz="2199" dirty="0" err="1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채팅</a:t>
            </a:r>
            <a:endParaRPr lang="en-US" sz="2199" dirty="0">
              <a:solidFill>
                <a:srgbClr val="211F1C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algn="l">
              <a:lnSpc>
                <a:spcPts val="2221"/>
              </a:lnSpc>
            </a:pP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전문가의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프로필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또는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서비스게시글의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상담하기버튼을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통해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채팅을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시작합니다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.</a:t>
            </a:r>
          </a:p>
          <a:p>
            <a:pPr algn="l">
              <a:lnSpc>
                <a:spcPts val="2221"/>
              </a:lnSpc>
            </a:pP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해당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채팅을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통해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비전문가는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전문가가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제공하는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서비스에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대해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상담을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받을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수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있습니다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.</a:t>
            </a: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Nunito Sans Expanded"/>
              <a:ea typeface="Nunito Sans Expanded"/>
              <a:cs typeface="Nunito Sans Expanded"/>
              <a:sym typeface="Nunito Sans Expanded"/>
            </a:endParaRP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Nunito Sans Expanded"/>
              <a:ea typeface="Nunito Sans Expanded"/>
              <a:cs typeface="Nunito Sans Expanded"/>
              <a:sym typeface="Nunito Sans Expanded"/>
            </a:endParaRPr>
          </a:p>
          <a:p>
            <a:pPr algn="l">
              <a:lnSpc>
                <a:spcPts val="2221"/>
              </a:lnSpc>
            </a:pPr>
            <a:r>
              <a:rPr lang="en-US" sz="2199" dirty="0">
                <a:solidFill>
                  <a:srgbClr val="211F1C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rPr>
              <a:t>STOMP</a:t>
            </a:r>
          </a:p>
          <a:p>
            <a:pPr algn="l">
              <a:lnSpc>
                <a:spcPts val="2221"/>
              </a:lnSpc>
            </a:pPr>
            <a:r>
              <a:rPr lang="en-US" sz="2199" dirty="0">
                <a:solidFill>
                  <a:srgbClr val="211F1C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rPr>
              <a:t>WebSocket</a:t>
            </a:r>
          </a:p>
          <a:p>
            <a:pPr algn="l">
              <a:lnSpc>
                <a:spcPts val="2221"/>
              </a:lnSpc>
            </a:pPr>
            <a:r>
              <a:rPr lang="en-US" sz="2199" dirty="0" err="1">
                <a:solidFill>
                  <a:srgbClr val="211F1C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rPr>
              <a:t>SockJS</a:t>
            </a:r>
            <a:endParaRPr lang="en-US" sz="2199" dirty="0">
              <a:solidFill>
                <a:srgbClr val="211F1C"/>
              </a:solidFill>
              <a:latin typeface="Nunito Sans Expanded Medium"/>
              <a:ea typeface="Nunito Sans Expanded Medium"/>
              <a:cs typeface="Nunito Sans Expanded Medium"/>
              <a:sym typeface="Nunito Sans Expande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068296" y="5737712"/>
            <a:ext cx="4146935" cy="2509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1"/>
              </a:lnSpc>
            </a:pPr>
            <a:r>
              <a:rPr lang="en-US" sz="2199" dirty="0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@</a:t>
            </a:r>
            <a:r>
              <a:rPr lang="en-US" sz="2199" dirty="0" err="1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마이페이지-일반</a:t>
            </a:r>
            <a:endParaRPr lang="en-US" sz="2199" dirty="0">
              <a:solidFill>
                <a:srgbClr val="211F1C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algn="l">
              <a:lnSpc>
                <a:spcPts val="2221"/>
              </a:lnSpc>
            </a:pP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로그인된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사용자의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정보를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통해</a:t>
            </a:r>
            <a:endParaRPr lang="en-US" sz="2000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Nunito Sans Expanded Medium"/>
              <a:sym typeface="Nunito Sans Expanded Medium"/>
            </a:endParaRPr>
          </a:p>
          <a:p>
            <a:pPr algn="l">
              <a:lnSpc>
                <a:spcPts val="2221"/>
              </a:lnSpc>
            </a:pP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회원정보수정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,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채팅내역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확인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,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결제내역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확인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및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즐겨찾기,작성한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게시글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관리를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할수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있으며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전문사용자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권한을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부여받기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위해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전문가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등록기능을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사용할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수있습니다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.</a:t>
            </a:r>
          </a:p>
          <a:p>
            <a:pPr algn="l">
              <a:lnSpc>
                <a:spcPts val="1758"/>
              </a:lnSpc>
            </a:pPr>
            <a:endParaRPr lang="en-US" sz="2199" dirty="0">
              <a:solidFill>
                <a:srgbClr val="211F1C"/>
              </a:solidFill>
              <a:latin typeface="Nunito Sans Expanded Medium"/>
              <a:ea typeface="Nunito Sans Expanded Medium"/>
              <a:cs typeface="Nunito Sans Expanded Medium"/>
              <a:sym typeface="Nunito Sans Expande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253341" y="5737712"/>
            <a:ext cx="4146935" cy="2509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1"/>
              </a:lnSpc>
            </a:pPr>
            <a:r>
              <a:rPr lang="en-US" sz="2199" dirty="0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@</a:t>
            </a:r>
            <a:r>
              <a:rPr lang="en-US" sz="2199" dirty="0" err="1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마이페이지-전문</a:t>
            </a:r>
            <a:endParaRPr lang="en-US" sz="2199" dirty="0">
              <a:solidFill>
                <a:srgbClr val="211F1C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algn="l">
              <a:lnSpc>
                <a:spcPts val="2221"/>
              </a:lnSpc>
            </a:pP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로그인된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사용자의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정보를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통해</a:t>
            </a:r>
            <a:endParaRPr lang="en-US" sz="2000" dirty="0">
              <a:solidFill>
                <a:srgbClr val="211F1C"/>
              </a:solidFill>
              <a:latin typeface="Dotum" panose="020B0600000101010101" pitchFamily="34" charset="-127"/>
              <a:ea typeface="Dotum" panose="020B0600000101010101" pitchFamily="34" charset="-127"/>
              <a:cs typeface="Nunito Sans Expanded Medium"/>
              <a:sym typeface="Nunito Sans Expanded Medium"/>
            </a:endParaRPr>
          </a:p>
          <a:p>
            <a:pPr algn="l">
              <a:lnSpc>
                <a:spcPts val="2221"/>
              </a:lnSpc>
            </a:pP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회원정보수정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,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전문가등록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정보수정,채팅내역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확인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,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결제내역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확인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및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작성한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게시글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관리를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할수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있으며</a:t>
            </a:r>
            <a:r>
              <a:rPr lang="ko-KR" alt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제공한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서비스에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대한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리뷰를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확인할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수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있습니다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.</a:t>
            </a:r>
          </a:p>
          <a:p>
            <a:pPr algn="l">
              <a:lnSpc>
                <a:spcPts val="1758"/>
              </a:lnSpc>
            </a:pPr>
            <a:endParaRPr lang="en-US" sz="2199" dirty="0">
              <a:solidFill>
                <a:srgbClr val="211F1C"/>
              </a:solidFill>
              <a:latin typeface="Nunito Sans Expanded Medium"/>
              <a:ea typeface="Nunito Sans Expanded Medium"/>
              <a:cs typeface="Nunito Sans Expanded Medium"/>
              <a:sym typeface="Nunito Sans Expanded Medium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A28D5C-219B-B1C2-03F2-F6AEB4C6E6C5}"/>
              </a:ext>
            </a:extLst>
          </p:cNvPr>
          <p:cNvSpPr txBox="1"/>
          <p:nvPr/>
        </p:nvSpPr>
        <p:spPr>
          <a:xfrm>
            <a:off x="12725401" y="773278"/>
            <a:ext cx="4533900" cy="233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16"/>
              </a:lnSpc>
              <a:spcBef>
                <a:spcPct val="0"/>
              </a:spcBef>
            </a:pP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비전문가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&amp;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전문가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매칭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플랫폼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-CLOSEUP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E7A6CCE-C2F7-C4C0-E600-ACCD9ECE6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3342" y="1790699"/>
            <a:ext cx="4146934" cy="358392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7524585-FE12-51D8-696E-8B8E3FA99C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933" b="15192"/>
          <a:stretch/>
        </p:blipFill>
        <p:spPr>
          <a:xfrm>
            <a:off x="14859565" y="5628271"/>
            <a:ext cx="1536700" cy="50582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6156E63-1E86-81AE-0229-94C9A82B6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9715" y="5626136"/>
            <a:ext cx="1384300" cy="46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7DAEC5E-A086-3BDD-1CC5-A9C2B2A1D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8296" y="1805417"/>
            <a:ext cx="4135719" cy="35692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72995" y="1369698"/>
            <a:ext cx="4965855" cy="7547605"/>
            <a:chOff x="0" y="0"/>
            <a:chExt cx="1728779" cy="26275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8779" cy="2627571"/>
            </a:xfrm>
            <a:custGeom>
              <a:avLst/>
              <a:gdLst/>
              <a:ahLst/>
              <a:cxnLst/>
              <a:rect l="l" t="t" r="r" b="b"/>
              <a:pathLst>
                <a:path w="1728779" h="2627571">
                  <a:moveTo>
                    <a:pt x="56125" y="0"/>
                  </a:moveTo>
                  <a:lnTo>
                    <a:pt x="1672654" y="0"/>
                  </a:lnTo>
                  <a:cubicBezTo>
                    <a:pt x="1687539" y="0"/>
                    <a:pt x="1701815" y="5913"/>
                    <a:pt x="1712340" y="16439"/>
                  </a:cubicBezTo>
                  <a:cubicBezTo>
                    <a:pt x="1722866" y="26964"/>
                    <a:pt x="1728779" y="41240"/>
                    <a:pt x="1728779" y="56125"/>
                  </a:cubicBezTo>
                  <a:lnTo>
                    <a:pt x="1728779" y="2571446"/>
                  </a:lnTo>
                  <a:cubicBezTo>
                    <a:pt x="1728779" y="2586331"/>
                    <a:pt x="1722866" y="2600607"/>
                    <a:pt x="1712340" y="2611132"/>
                  </a:cubicBezTo>
                  <a:cubicBezTo>
                    <a:pt x="1701815" y="2621658"/>
                    <a:pt x="1687539" y="2627571"/>
                    <a:pt x="1672654" y="2627571"/>
                  </a:cubicBezTo>
                  <a:lnTo>
                    <a:pt x="56125" y="2627571"/>
                  </a:lnTo>
                  <a:cubicBezTo>
                    <a:pt x="41240" y="2627571"/>
                    <a:pt x="26964" y="2621658"/>
                    <a:pt x="16439" y="2611132"/>
                  </a:cubicBezTo>
                  <a:cubicBezTo>
                    <a:pt x="5913" y="2600607"/>
                    <a:pt x="0" y="2586331"/>
                    <a:pt x="0" y="2571446"/>
                  </a:cubicBezTo>
                  <a:lnTo>
                    <a:pt x="0" y="56125"/>
                  </a:lnTo>
                  <a:cubicBezTo>
                    <a:pt x="0" y="41240"/>
                    <a:pt x="5913" y="26964"/>
                    <a:pt x="16439" y="16439"/>
                  </a:cubicBezTo>
                  <a:cubicBezTo>
                    <a:pt x="26964" y="5913"/>
                    <a:pt x="41240" y="0"/>
                    <a:pt x="56125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28779" cy="2665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10974" y="9042108"/>
            <a:ext cx="1066053" cy="432385"/>
            <a:chOff x="0" y="0"/>
            <a:chExt cx="3070231" cy="12452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9/13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58836" y="1369698"/>
            <a:ext cx="4965855" cy="7547605"/>
            <a:chOff x="0" y="0"/>
            <a:chExt cx="1728779" cy="262757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28779" cy="2627571"/>
            </a:xfrm>
            <a:custGeom>
              <a:avLst/>
              <a:gdLst/>
              <a:ahLst/>
              <a:cxnLst/>
              <a:rect l="l" t="t" r="r" b="b"/>
              <a:pathLst>
                <a:path w="1728779" h="2627571">
                  <a:moveTo>
                    <a:pt x="56125" y="0"/>
                  </a:moveTo>
                  <a:lnTo>
                    <a:pt x="1672654" y="0"/>
                  </a:lnTo>
                  <a:cubicBezTo>
                    <a:pt x="1687539" y="0"/>
                    <a:pt x="1701815" y="5913"/>
                    <a:pt x="1712340" y="16439"/>
                  </a:cubicBezTo>
                  <a:cubicBezTo>
                    <a:pt x="1722866" y="26964"/>
                    <a:pt x="1728779" y="41240"/>
                    <a:pt x="1728779" y="56125"/>
                  </a:cubicBezTo>
                  <a:lnTo>
                    <a:pt x="1728779" y="2571446"/>
                  </a:lnTo>
                  <a:cubicBezTo>
                    <a:pt x="1728779" y="2586331"/>
                    <a:pt x="1722866" y="2600607"/>
                    <a:pt x="1712340" y="2611132"/>
                  </a:cubicBezTo>
                  <a:cubicBezTo>
                    <a:pt x="1701815" y="2621658"/>
                    <a:pt x="1687539" y="2627571"/>
                    <a:pt x="1672654" y="2627571"/>
                  </a:cubicBezTo>
                  <a:lnTo>
                    <a:pt x="56125" y="2627571"/>
                  </a:lnTo>
                  <a:cubicBezTo>
                    <a:pt x="41240" y="2627571"/>
                    <a:pt x="26964" y="2621658"/>
                    <a:pt x="16439" y="2611132"/>
                  </a:cubicBezTo>
                  <a:cubicBezTo>
                    <a:pt x="5913" y="2600607"/>
                    <a:pt x="0" y="2586331"/>
                    <a:pt x="0" y="2571446"/>
                  </a:cubicBezTo>
                  <a:lnTo>
                    <a:pt x="0" y="56125"/>
                  </a:lnTo>
                  <a:cubicBezTo>
                    <a:pt x="0" y="41240"/>
                    <a:pt x="5913" y="26964"/>
                    <a:pt x="16439" y="16439"/>
                  </a:cubicBezTo>
                  <a:cubicBezTo>
                    <a:pt x="26964" y="5913"/>
                    <a:pt x="41240" y="0"/>
                    <a:pt x="56125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28779" cy="2665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849150" y="1369698"/>
            <a:ext cx="4965855" cy="7547605"/>
            <a:chOff x="0" y="0"/>
            <a:chExt cx="1728779" cy="262757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28779" cy="2627571"/>
            </a:xfrm>
            <a:custGeom>
              <a:avLst/>
              <a:gdLst/>
              <a:ahLst/>
              <a:cxnLst/>
              <a:rect l="l" t="t" r="r" b="b"/>
              <a:pathLst>
                <a:path w="1728779" h="2627571">
                  <a:moveTo>
                    <a:pt x="56125" y="0"/>
                  </a:moveTo>
                  <a:lnTo>
                    <a:pt x="1672654" y="0"/>
                  </a:lnTo>
                  <a:cubicBezTo>
                    <a:pt x="1687539" y="0"/>
                    <a:pt x="1701815" y="5913"/>
                    <a:pt x="1712340" y="16439"/>
                  </a:cubicBezTo>
                  <a:cubicBezTo>
                    <a:pt x="1722866" y="26964"/>
                    <a:pt x="1728779" y="41240"/>
                    <a:pt x="1728779" y="56125"/>
                  </a:cubicBezTo>
                  <a:lnTo>
                    <a:pt x="1728779" y="2571446"/>
                  </a:lnTo>
                  <a:cubicBezTo>
                    <a:pt x="1728779" y="2586331"/>
                    <a:pt x="1722866" y="2600607"/>
                    <a:pt x="1712340" y="2611132"/>
                  </a:cubicBezTo>
                  <a:cubicBezTo>
                    <a:pt x="1701815" y="2621658"/>
                    <a:pt x="1687539" y="2627571"/>
                    <a:pt x="1672654" y="2627571"/>
                  </a:cubicBezTo>
                  <a:lnTo>
                    <a:pt x="56125" y="2627571"/>
                  </a:lnTo>
                  <a:cubicBezTo>
                    <a:pt x="41240" y="2627571"/>
                    <a:pt x="26964" y="2621658"/>
                    <a:pt x="16439" y="2611132"/>
                  </a:cubicBezTo>
                  <a:cubicBezTo>
                    <a:pt x="5913" y="2600607"/>
                    <a:pt x="0" y="2586331"/>
                    <a:pt x="0" y="2571446"/>
                  </a:cubicBezTo>
                  <a:lnTo>
                    <a:pt x="0" y="56125"/>
                  </a:lnTo>
                  <a:cubicBezTo>
                    <a:pt x="0" y="41240"/>
                    <a:pt x="5913" y="26964"/>
                    <a:pt x="16439" y="16439"/>
                  </a:cubicBezTo>
                  <a:cubicBezTo>
                    <a:pt x="26964" y="5913"/>
                    <a:pt x="41240" y="0"/>
                    <a:pt x="56125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728779" cy="2665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873725" y="5698637"/>
            <a:ext cx="4146935" cy="25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1"/>
              </a:lnSpc>
            </a:pPr>
            <a:r>
              <a:rPr lang="en-US" sz="2199" dirty="0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@</a:t>
            </a:r>
            <a:r>
              <a:rPr lang="en-US" sz="2199" dirty="0" err="1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결제</a:t>
            </a:r>
            <a:endParaRPr lang="en-US" sz="2199" dirty="0">
              <a:solidFill>
                <a:srgbClr val="211F1C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algn="l">
              <a:lnSpc>
                <a:spcPts val="2221"/>
              </a:lnSpc>
            </a:pP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일반사용자는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전문가의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서비스를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이용하기위한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결제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과정을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거쳐야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합니다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.</a:t>
            </a: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Nunito Sans Expanded"/>
              <a:ea typeface="Nunito Sans Expanded"/>
              <a:cs typeface="Nunito Sans Expanded"/>
              <a:sym typeface="Nunito Sans Expanded"/>
            </a:endParaRP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Nunito Sans Expanded"/>
              <a:ea typeface="Nunito Sans Expanded"/>
              <a:cs typeface="Nunito Sans Expanded"/>
              <a:sym typeface="Nunito Sans Expanded"/>
            </a:endParaRP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Nunito Sans Expanded"/>
              <a:ea typeface="Nunito Sans Expanded"/>
              <a:cs typeface="Nunito Sans Expanded"/>
              <a:sym typeface="Nunito Sans Expanded"/>
            </a:endParaRPr>
          </a:p>
          <a:p>
            <a:pPr algn="l">
              <a:lnSpc>
                <a:spcPts val="2221"/>
              </a:lnSpc>
            </a:pPr>
            <a:r>
              <a:rPr lang="en-US" sz="2199" dirty="0" err="1">
                <a:solidFill>
                  <a:srgbClr val="211F1C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rPr>
              <a:t>PortOne</a:t>
            </a:r>
            <a:r>
              <a:rPr lang="en-US" sz="2199" dirty="0">
                <a:solidFill>
                  <a:srgbClr val="211F1C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rPr>
              <a:t> API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68296" y="5737712"/>
            <a:ext cx="4146935" cy="1950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1"/>
              </a:lnSpc>
            </a:pPr>
            <a:r>
              <a:rPr lang="en-US" sz="2199" dirty="0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@</a:t>
            </a:r>
            <a:r>
              <a:rPr lang="en-US" sz="2199" dirty="0" err="1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즐겨찾기</a:t>
            </a:r>
            <a:endParaRPr lang="en-US" sz="2199" dirty="0">
              <a:solidFill>
                <a:srgbClr val="211F1C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algn="l">
              <a:lnSpc>
                <a:spcPts val="2221"/>
              </a:lnSpc>
            </a:pP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일반사용자는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전문가의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프로필페이지를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통해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즐겨찾기를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클릭하여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마이페이지의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즐겨찾기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목록을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통해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전문가를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저장할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수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있습니다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"/>
                <a:sym typeface="Nunito Sans Expanded"/>
              </a:rPr>
              <a:t>.</a:t>
            </a:r>
          </a:p>
          <a:p>
            <a:pPr algn="l">
              <a:lnSpc>
                <a:spcPts val="1758"/>
              </a:lnSpc>
            </a:pPr>
            <a:endParaRPr lang="en-US" sz="2199" dirty="0">
              <a:solidFill>
                <a:srgbClr val="211F1C"/>
              </a:solidFill>
              <a:latin typeface="Nunito Sans Expanded"/>
              <a:ea typeface="Nunito Sans Expanded"/>
              <a:cs typeface="Nunito Sans Expanded"/>
              <a:sym typeface="Nunito Sans Expande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253341" y="5737712"/>
            <a:ext cx="4146935" cy="1950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1"/>
              </a:lnSpc>
            </a:pPr>
            <a:r>
              <a:rPr lang="en-US" sz="2199" dirty="0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@</a:t>
            </a:r>
            <a:r>
              <a:rPr lang="en-US" sz="2199" dirty="0" err="1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전문가</a:t>
            </a:r>
            <a:r>
              <a:rPr lang="en-US" sz="2199" dirty="0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 </a:t>
            </a:r>
            <a:r>
              <a:rPr lang="en-US" sz="2199" dirty="0" err="1">
                <a:solidFill>
                  <a:srgbClr val="211F1C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등록</a:t>
            </a:r>
            <a:endParaRPr lang="en-US" sz="2199" dirty="0">
              <a:solidFill>
                <a:srgbClr val="211F1C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algn="l">
              <a:lnSpc>
                <a:spcPts val="2221"/>
              </a:lnSpc>
            </a:pPr>
            <a:endParaRPr lang="en-US" sz="2199" dirty="0">
              <a:solidFill>
                <a:srgbClr val="211F1C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algn="l">
              <a:lnSpc>
                <a:spcPts val="2221"/>
              </a:lnSpc>
            </a:pP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일반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사용자는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전문사용자의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권한을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부여받기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위해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마이페이지의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전문가등록을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통해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전문가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정보를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등록할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수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 </a:t>
            </a:r>
            <a:r>
              <a:rPr lang="en-US" sz="2000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있습니다</a:t>
            </a:r>
            <a:r>
              <a:rPr lang="en-US" sz="2000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Medium"/>
                <a:sym typeface="Nunito Sans Expanded Medium"/>
              </a:rPr>
              <a:t>.</a:t>
            </a:r>
          </a:p>
          <a:p>
            <a:pPr algn="l">
              <a:lnSpc>
                <a:spcPts val="1758"/>
              </a:lnSpc>
            </a:pPr>
            <a:endParaRPr lang="en-US" sz="2199" dirty="0">
              <a:solidFill>
                <a:srgbClr val="211F1C"/>
              </a:solidFill>
              <a:latin typeface="Nunito Sans Expanded Medium"/>
              <a:ea typeface="Nunito Sans Expanded Medium"/>
              <a:cs typeface="Nunito Sans Expanded Medium"/>
              <a:sym typeface="Nunito Sans Expanded Medium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B7C4B6-1DC6-1015-62D7-AC5B1F79DF69}"/>
              </a:ext>
            </a:extLst>
          </p:cNvPr>
          <p:cNvSpPr txBox="1"/>
          <p:nvPr/>
        </p:nvSpPr>
        <p:spPr>
          <a:xfrm>
            <a:off x="12725401" y="773278"/>
            <a:ext cx="4533900" cy="233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16"/>
              </a:lnSpc>
              <a:spcBef>
                <a:spcPct val="0"/>
              </a:spcBef>
            </a:pP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비전문가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&amp;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전문가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매칭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</a:t>
            </a:r>
            <a:r>
              <a:rPr lang="en-US" sz="1439" spc="211" dirty="0" err="1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플랫폼</a:t>
            </a:r>
            <a:r>
              <a:rPr lang="en-US" sz="1439" spc="211" dirty="0">
                <a:solidFill>
                  <a:srgbClr val="211F1C"/>
                </a:solidFill>
                <a:latin typeface="Dotum" panose="020B0600000101010101" pitchFamily="34" charset="-127"/>
                <a:ea typeface="Dotum" panose="020B0600000101010101" pitchFamily="34" charset="-127"/>
                <a:cs typeface="Nunito Sans Expanded Semi-Bold"/>
                <a:sym typeface="Nunito Sans Expanded Semi-Bold"/>
              </a:rPr>
              <a:t> -CLOSEUP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313444D-D802-6565-FA50-B04EC0A73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264" y="1943101"/>
            <a:ext cx="4146935" cy="3505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F46783E-C357-42D7-E737-DB61774AE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3444" y="1943101"/>
            <a:ext cx="4146935" cy="35652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772</Words>
  <Application>Microsoft Macintosh PowerPoint</Application>
  <PresentationFormat>사용자 지정</PresentationFormat>
  <Paragraphs>214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6" baseType="lpstr">
      <vt:lpstr>Nunito Sans Expanded</vt:lpstr>
      <vt:lpstr>맑은 고딕</vt:lpstr>
      <vt:lpstr>Nunito Sans Expanded Bold</vt:lpstr>
      <vt:lpstr>Nunito Sans Expanded Medium</vt:lpstr>
      <vt:lpstr>Arial</vt:lpstr>
      <vt:lpstr>Nunito Sans Expanded Semi-Bold</vt:lpstr>
      <vt:lpstr>Dotum</vt:lpstr>
      <vt:lpstr>Roboto Mono</vt:lpstr>
      <vt:lpstr>Anton</vt:lpstr>
      <vt:lpstr>Calibri</vt:lpstr>
      <vt:lpstr>Active Heart 달콤한 마음</vt:lpstr>
      <vt:lpstr>Courier Prime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팀 프로젝트</dc:title>
  <cp:lastModifiedBy>BR G</cp:lastModifiedBy>
  <cp:revision>11</cp:revision>
  <dcterms:created xsi:type="dcterms:W3CDTF">2006-08-16T00:00:00Z</dcterms:created>
  <dcterms:modified xsi:type="dcterms:W3CDTF">2024-07-25T19:10:02Z</dcterms:modified>
  <dc:identifier>DAGGhYkVxfE</dc:identifier>
</cp:coreProperties>
</file>